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Inter" charset="1" panose="020B0502030000000004"/>
      <p:regular r:id="rId43"/>
    </p:embeddedFont>
    <p:embeddedFont>
      <p:font typeface="Times New Roman MT" charset="1" panose="02030502070405020303"/>
      <p:regular r:id="rId44"/>
    </p:embeddedFont>
    <p:embeddedFont>
      <p:font typeface="Montserrat" charset="1" panose="00000500000000000000"/>
      <p:regular r:id="rId45"/>
    </p:embeddedFont>
    <p:embeddedFont>
      <p:font typeface="Inter Bold" charset="1" panose="020B0802030000000004"/>
      <p:regular r:id="rId46"/>
    </p:embeddedFont>
    <p:embeddedFont>
      <p:font typeface="Codec Pro" charset="1" panose="00000500000000000000"/>
      <p:regular r:id="rId47"/>
    </p:embeddedFont>
    <p:embeddedFont>
      <p:font typeface="Canva Sans" charset="1" panose="020B0503030501040103"/>
      <p:regular r:id="rId48"/>
    </p:embeddedFont>
    <p:embeddedFont>
      <p:font typeface="Montserrat Bold" charset="1" panose="00000800000000000000"/>
      <p:regular r:id="rId49"/>
    </p:embeddedFont>
    <p:embeddedFont>
      <p:font typeface="Aileron Bold" charset="1" panose="00000800000000000000"/>
      <p:regular r:id="rId50"/>
    </p:embeddedFont>
    <p:embeddedFont>
      <p:font typeface="Aileron" charset="1" panose="00000500000000000000"/>
      <p:regular r:id="rId51"/>
    </p:embeddedFont>
    <p:embeddedFont>
      <p:font typeface="Arial" charset="1" panose="020B0604020202020204"/>
      <p:regular r:id="rId52"/>
    </p:embeddedFont>
    <p:embeddedFont>
      <p:font typeface="Glacial Indifference" charset="1" panose="00000000000000000000"/>
      <p:regular r:id="rId53"/>
    </p:embeddedFont>
    <p:embeddedFont>
      <p:font typeface="Glacial Indifference Bold" charset="1" panose="00000800000000000000"/>
      <p:regular r:id="rId54"/>
    </p:embeddedFont>
    <p:embeddedFont>
      <p:font typeface="Open Sauce" charset="1" panose="00000500000000000000"/>
      <p:regular r:id="rId55"/>
    </p:embeddedFont>
    <p:embeddedFont>
      <p:font typeface="Inter Bold Italics" charset="1" panose="020B0802030000000004"/>
      <p:regular r:id="rId56"/>
    </p:embeddedFont>
    <p:embeddedFont>
      <p:font typeface="Inter Italics" charset="1" panose="020B0502030000000004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data.cityofchicago.org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659027" y="8819515"/>
            <a:ext cx="260027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819515"/>
            <a:ext cx="260027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2025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27472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88235" y="7946248"/>
            <a:ext cx="646295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Group 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30948" y="4287061"/>
            <a:ext cx="13426104" cy="163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8"/>
              </a:lnSpc>
            </a:pPr>
            <a:r>
              <a:rPr lang="en-US" sz="10833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Crimes Data Analysis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906159" y="7158707"/>
            <a:ext cx="3957760" cy="1708433"/>
          </a:xfrm>
          <a:custGeom>
            <a:avLst/>
            <a:gdLst/>
            <a:ahLst/>
            <a:cxnLst/>
            <a:rect r="r" b="b" t="t" l="l"/>
            <a:pathLst>
              <a:path h="1708433" w="3957760">
                <a:moveTo>
                  <a:pt x="0" y="0"/>
                </a:moveTo>
                <a:lnTo>
                  <a:pt x="3957760" y="0"/>
                </a:lnTo>
                <a:lnTo>
                  <a:pt x="3957760" y="1708433"/>
                </a:lnTo>
                <a:lnTo>
                  <a:pt x="0" y="1708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3889115" y="2902711"/>
          <a:ext cx="11619378" cy="6421062"/>
        </p:xfrm>
        <a:graphic>
          <a:graphicData uri="http://schemas.openxmlformats.org/drawingml/2006/table">
            <a:tbl>
              <a:tblPr/>
              <a:tblGrid>
                <a:gridCol w="3873126"/>
                <a:gridCol w="3873126"/>
                <a:gridCol w="3873126"/>
              </a:tblGrid>
              <a:tr h="881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Column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Example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16289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Location 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Description of the location where the incident occurred.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Street, Apartment, Sidewalk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2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District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Police district number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8, 12, 25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1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Community Area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one of 77 community areas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32, 45, 67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1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Latitude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The latitude of the 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41.8781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52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Longitude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The longitude of the 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-87.6298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830135" y="1315496"/>
            <a:ext cx="704954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7500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068118"/>
            <a:ext cx="1637804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</a:t>
            </a:r>
            <a:r>
              <a:rPr lang="en-US" sz="270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D9D9D9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822911" y="962025"/>
            <a:ext cx="582473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7500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Methodology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812390" y="4264660"/>
            <a:ext cx="4262941" cy="4261644"/>
            <a:chOff x="0" y="0"/>
            <a:chExt cx="812800" cy="8125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553"/>
            </a:xfrm>
            <a:custGeom>
              <a:avLst/>
              <a:gdLst/>
              <a:ahLst/>
              <a:cxnLst/>
              <a:rect r="r" b="b" t="t" l="l"/>
              <a:pathLst>
                <a:path h="812553" w="812800">
                  <a:moveTo>
                    <a:pt x="406400" y="0"/>
                  </a:moveTo>
                  <a:cubicBezTo>
                    <a:pt x="181951" y="0"/>
                    <a:pt x="0" y="181896"/>
                    <a:pt x="0" y="406276"/>
                  </a:cubicBezTo>
                  <a:cubicBezTo>
                    <a:pt x="0" y="630657"/>
                    <a:pt x="181951" y="812553"/>
                    <a:pt x="406400" y="812553"/>
                  </a:cubicBezTo>
                  <a:cubicBezTo>
                    <a:pt x="630849" y="812553"/>
                    <a:pt x="812800" y="630657"/>
                    <a:pt x="812800" y="406276"/>
                  </a:cubicBezTo>
                  <a:cubicBezTo>
                    <a:pt x="812800" y="18189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B6B6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-38123"/>
              <a:ext cx="660400" cy="774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00"/>
                </a:lnSpc>
              </a:pPr>
              <a:r>
                <a:rPr lang="en-US" sz="36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Data Cleaning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4680982"/>
            <a:ext cx="3430044" cy="3429000"/>
            <a:chOff x="0" y="0"/>
            <a:chExt cx="812800" cy="8125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553"/>
            </a:xfrm>
            <a:custGeom>
              <a:avLst/>
              <a:gdLst/>
              <a:ahLst/>
              <a:cxnLst/>
              <a:rect r="r" b="b" t="t" l="l"/>
              <a:pathLst>
                <a:path h="812553" w="812800">
                  <a:moveTo>
                    <a:pt x="406400" y="0"/>
                  </a:moveTo>
                  <a:cubicBezTo>
                    <a:pt x="181951" y="0"/>
                    <a:pt x="0" y="181896"/>
                    <a:pt x="0" y="406276"/>
                  </a:cubicBezTo>
                  <a:cubicBezTo>
                    <a:pt x="0" y="630657"/>
                    <a:pt x="181951" y="812553"/>
                    <a:pt x="406400" y="812553"/>
                  </a:cubicBezTo>
                  <a:cubicBezTo>
                    <a:pt x="630849" y="812553"/>
                    <a:pt x="812800" y="630657"/>
                    <a:pt x="812800" y="406276"/>
                  </a:cubicBezTo>
                  <a:cubicBezTo>
                    <a:pt x="812800" y="18189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38123"/>
              <a:ext cx="660400" cy="774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00"/>
                </a:lnSpc>
              </a:pPr>
              <a:r>
                <a:rPr lang="en-US" sz="36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Data Overview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12668" y="4264660"/>
            <a:ext cx="4262941" cy="4261644"/>
            <a:chOff x="0" y="0"/>
            <a:chExt cx="812800" cy="8125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553"/>
            </a:xfrm>
            <a:custGeom>
              <a:avLst/>
              <a:gdLst/>
              <a:ahLst/>
              <a:cxnLst/>
              <a:rect r="r" b="b" t="t" l="l"/>
              <a:pathLst>
                <a:path h="812553" w="812800">
                  <a:moveTo>
                    <a:pt x="406400" y="0"/>
                  </a:moveTo>
                  <a:cubicBezTo>
                    <a:pt x="181951" y="0"/>
                    <a:pt x="0" y="181896"/>
                    <a:pt x="0" y="406276"/>
                  </a:cubicBezTo>
                  <a:cubicBezTo>
                    <a:pt x="0" y="630657"/>
                    <a:pt x="181951" y="812553"/>
                    <a:pt x="406400" y="812553"/>
                  </a:cubicBezTo>
                  <a:cubicBezTo>
                    <a:pt x="630849" y="812553"/>
                    <a:pt x="812800" y="630657"/>
                    <a:pt x="812800" y="406276"/>
                  </a:cubicBezTo>
                  <a:cubicBezTo>
                    <a:pt x="812800" y="18189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38123"/>
              <a:ext cx="660400" cy="774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00"/>
                </a:lnSpc>
              </a:pPr>
              <a:r>
                <a:rPr lang="en-US" sz="36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Maps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Visualization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428978" y="4680982"/>
            <a:ext cx="3430044" cy="3429000"/>
            <a:chOff x="0" y="0"/>
            <a:chExt cx="812800" cy="81255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553"/>
            </a:xfrm>
            <a:custGeom>
              <a:avLst/>
              <a:gdLst/>
              <a:ahLst/>
              <a:cxnLst/>
              <a:rect r="r" b="b" t="t" l="l"/>
              <a:pathLst>
                <a:path h="812553" w="812800">
                  <a:moveTo>
                    <a:pt x="406400" y="0"/>
                  </a:moveTo>
                  <a:cubicBezTo>
                    <a:pt x="181951" y="0"/>
                    <a:pt x="0" y="181896"/>
                    <a:pt x="0" y="406276"/>
                  </a:cubicBezTo>
                  <a:cubicBezTo>
                    <a:pt x="0" y="630657"/>
                    <a:pt x="181951" y="812553"/>
                    <a:pt x="406400" y="812553"/>
                  </a:cubicBezTo>
                  <a:cubicBezTo>
                    <a:pt x="630849" y="812553"/>
                    <a:pt x="812800" y="630657"/>
                    <a:pt x="812800" y="406276"/>
                  </a:cubicBezTo>
                  <a:cubicBezTo>
                    <a:pt x="812800" y="18189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38123"/>
              <a:ext cx="660400" cy="774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00"/>
                </a:lnSpc>
              </a:pPr>
              <a:r>
                <a:rPr lang="en-US" sz="3600" b="true">
                  <a:solidFill>
                    <a:srgbClr val="010101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010101"/>
                  </a:solidFill>
                  <a:latin typeface="Aileron"/>
                  <a:ea typeface="Aileron"/>
                  <a:cs typeface="Aileron"/>
                  <a:sym typeface="Aileron"/>
                </a:rPr>
                <a:t>EDA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829256" y="4680982"/>
            <a:ext cx="3430044" cy="3429000"/>
            <a:chOff x="0" y="0"/>
            <a:chExt cx="812800" cy="81255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553"/>
            </a:xfrm>
            <a:custGeom>
              <a:avLst/>
              <a:gdLst/>
              <a:ahLst/>
              <a:cxnLst/>
              <a:rect r="r" b="b" t="t" l="l"/>
              <a:pathLst>
                <a:path h="812553" w="812800">
                  <a:moveTo>
                    <a:pt x="406400" y="0"/>
                  </a:moveTo>
                  <a:cubicBezTo>
                    <a:pt x="181951" y="0"/>
                    <a:pt x="0" y="181896"/>
                    <a:pt x="0" y="406276"/>
                  </a:cubicBezTo>
                  <a:cubicBezTo>
                    <a:pt x="0" y="630657"/>
                    <a:pt x="181951" y="812553"/>
                    <a:pt x="406400" y="812553"/>
                  </a:cubicBezTo>
                  <a:cubicBezTo>
                    <a:pt x="630849" y="812553"/>
                    <a:pt x="812800" y="630657"/>
                    <a:pt x="812800" y="406276"/>
                  </a:cubicBezTo>
                  <a:cubicBezTo>
                    <a:pt x="812800" y="18189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-38123"/>
              <a:ext cx="660400" cy="774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00"/>
                </a:lnSpc>
              </a:pPr>
              <a:r>
                <a:rPr lang="en-US" sz="36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Dashboard &amp; insights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3330463" y="5275580"/>
            <a:ext cx="1499661" cy="382414"/>
          </a:xfrm>
          <a:custGeom>
            <a:avLst/>
            <a:gdLst/>
            <a:ahLst/>
            <a:cxnLst/>
            <a:rect r="r" b="b" t="t" l="l"/>
            <a:pathLst>
              <a:path h="382414" w="1499661">
                <a:moveTo>
                  <a:pt x="0" y="0"/>
                </a:moveTo>
                <a:lnTo>
                  <a:pt x="1499661" y="0"/>
                </a:lnTo>
                <a:lnTo>
                  <a:pt x="1499661" y="382414"/>
                </a:lnTo>
                <a:lnTo>
                  <a:pt x="0" y="382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146010" y="5275580"/>
            <a:ext cx="1499661" cy="382414"/>
          </a:xfrm>
          <a:custGeom>
            <a:avLst/>
            <a:gdLst/>
            <a:ahLst/>
            <a:cxnLst/>
            <a:rect r="r" b="b" t="t" l="l"/>
            <a:pathLst>
              <a:path h="382414" w="1499661">
                <a:moveTo>
                  <a:pt x="0" y="0"/>
                </a:moveTo>
                <a:lnTo>
                  <a:pt x="1499661" y="0"/>
                </a:lnTo>
                <a:lnTo>
                  <a:pt x="1499661" y="382414"/>
                </a:lnTo>
                <a:lnTo>
                  <a:pt x="0" y="382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879452">
            <a:off x="6948702" y="7141009"/>
            <a:ext cx="1263184" cy="631592"/>
          </a:xfrm>
          <a:custGeom>
            <a:avLst/>
            <a:gdLst/>
            <a:ahLst/>
            <a:cxnLst/>
            <a:rect r="r" b="b" t="t" l="l"/>
            <a:pathLst>
              <a:path h="631592" w="1263184">
                <a:moveTo>
                  <a:pt x="0" y="0"/>
                </a:moveTo>
                <a:lnTo>
                  <a:pt x="1263184" y="0"/>
                </a:lnTo>
                <a:lnTo>
                  <a:pt x="1263184" y="631592"/>
                </a:lnTo>
                <a:lnTo>
                  <a:pt x="0" y="631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921176">
            <a:off x="13762933" y="7141009"/>
            <a:ext cx="1263184" cy="631592"/>
          </a:xfrm>
          <a:custGeom>
            <a:avLst/>
            <a:gdLst/>
            <a:ahLst/>
            <a:cxnLst/>
            <a:rect r="r" b="b" t="t" l="l"/>
            <a:pathLst>
              <a:path h="631592" w="1263184">
                <a:moveTo>
                  <a:pt x="0" y="0"/>
                </a:moveTo>
                <a:lnTo>
                  <a:pt x="1263184" y="0"/>
                </a:lnTo>
                <a:lnTo>
                  <a:pt x="1263184" y="631592"/>
                </a:lnTo>
                <a:lnTo>
                  <a:pt x="0" y="631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85345" y="-236240"/>
            <a:ext cx="21416207" cy="10287000"/>
            <a:chOff x="0" y="0"/>
            <a:chExt cx="5640482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709333"/>
            </a:xfrm>
            <a:custGeom>
              <a:avLst/>
              <a:gdLst/>
              <a:ahLst/>
              <a:cxnLst/>
              <a:rect r="r" b="b" t="t" l="l"/>
              <a:pathLst>
                <a:path h="2709333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74979" indent="-237490" lvl="1">
                <a:lnSpc>
                  <a:spcPts val="2859"/>
                </a:lnSpc>
                <a:buFont typeface="Arial"/>
                <a:buChar char="•"/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111983" y="2945695"/>
            <a:ext cx="8318879" cy="3629111"/>
          </a:xfrm>
          <a:custGeom>
            <a:avLst/>
            <a:gdLst/>
            <a:ahLst/>
            <a:cxnLst/>
            <a:rect r="r" b="b" t="t" l="l"/>
            <a:pathLst>
              <a:path h="3629111" w="8318879">
                <a:moveTo>
                  <a:pt x="0" y="0"/>
                </a:moveTo>
                <a:lnTo>
                  <a:pt x="8318879" y="0"/>
                </a:lnTo>
                <a:lnTo>
                  <a:pt x="8318879" y="3629111"/>
                </a:lnTo>
                <a:lnTo>
                  <a:pt x="0" y="3629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15645138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7500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Methodology– EDA &amp; Data Cleaning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402074"/>
            <a:ext cx="5783330" cy="1020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23"/>
              </a:lnSpc>
            </a:pPr>
            <a:r>
              <a:rPr lang="en-US" b="true" sz="2945">
                <a:solidFill>
                  <a:srgbClr val="010101"/>
                </a:solidFill>
                <a:latin typeface="Inter Bold"/>
                <a:ea typeface="Inter Bold"/>
                <a:cs typeface="Inter Bold"/>
                <a:sym typeface="Inter Bold"/>
              </a:rPr>
              <a:t>2. Data Cleaning : </a:t>
            </a:r>
          </a:p>
          <a:p>
            <a:pPr algn="just">
              <a:lnSpc>
                <a:spcPts val="4123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52958" y="3924935"/>
            <a:ext cx="9416164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Duplicates: Checked for identical records</a:t>
            </a:r>
          </a:p>
          <a:p>
            <a:pPr algn="just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Missing Values: Identified in coordinates, dates, crime types</a:t>
            </a:r>
          </a:p>
          <a:p>
            <a:pPr algn="just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Validated coordinate ranges: Latitude (41.6-42.0), Longitude (-87.9 to -87.5)</a:t>
            </a:r>
          </a:p>
          <a:p>
            <a:pPr algn="just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 Date format conversion: Multiple formats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85345" y="-236240"/>
            <a:ext cx="21416207" cy="10287000"/>
            <a:chOff x="0" y="0"/>
            <a:chExt cx="5640482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709333"/>
            </a:xfrm>
            <a:custGeom>
              <a:avLst/>
              <a:gdLst/>
              <a:ahLst/>
              <a:cxnLst/>
              <a:rect r="r" b="b" t="t" l="l"/>
              <a:pathLst>
                <a:path h="2709333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74979" indent="-237490" lvl="1">
                <a:lnSpc>
                  <a:spcPts val="2859"/>
                </a:lnSpc>
                <a:buFont typeface="Arial"/>
                <a:buChar char="•"/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62025"/>
            <a:ext cx="15645138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7500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Methodology– Data Cleaning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290135" y="3924864"/>
            <a:ext cx="6312093" cy="657274"/>
            <a:chOff x="0" y="0"/>
            <a:chExt cx="1662444" cy="1731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62444" cy="173109"/>
            </a:xfrm>
            <a:custGeom>
              <a:avLst/>
              <a:gdLst/>
              <a:ahLst/>
              <a:cxnLst/>
              <a:rect r="r" b="b" t="t" l="l"/>
              <a:pathLst>
                <a:path h="173109" w="1662444">
                  <a:moveTo>
                    <a:pt x="9812" y="0"/>
                  </a:moveTo>
                  <a:lnTo>
                    <a:pt x="1652632" y="0"/>
                  </a:lnTo>
                  <a:cubicBezTo>
                    <a:pt x="1655234" y="0"/>
                    <a:pt x="1657730" y="1034"/>
                    <a:pt x="1659570" y="2874"/>
                  </a:cubicBezTo>
                  <a:cubicBezTo>
                    <a:pt x="1661410" y="4714"/>
                    <a:pt x="1662444" y="7210"/>
                    <a:pt x="1662444" y="9812"/>
                  </a:cubicBezTo>
                  <a:lnTo>
                    <a:pt x="1662444" y="163297"/>
                  </a:lnTo>
                  <a:cubicBezTo>
                    <a:pt x="1662444" y="168716"/>
                    <a:pt x="1658051" y="173109"/>
                    <a:pt x="1652632" y="173109"/>
                  </a:cubicBezTo>
                  <a:lnTo>
                    <a:pt x="9812" y="173109"/>
                  </a:lnTo>
                  <a:cubicBezTo>
                    <a:pt x="4393" y="173109"/>
                    <a:pt x="0" y="168716"/>
                    <a:pt x="0" y="163297"/>
                  </a:cubicBezTo>
                  <a:lnTo>
                    <a:pt x="0" y="9812"/>
                  </a:lnTo>
                  <a:cubicBezTo>
                    <a:pt x="0" y="4393"/>
                    <a:pt x="4393" y="0"/>
                    <a:pt x="981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662444" cy="239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Location Description ⟶ ‘</a:t>
              </a:r>
              <a:r>
                <a:rPr lang="en-US" sz="2600">
                  <a:solidFill>
                    <a:srgbClr val="E95A47"/>
                  </a:solidFill>
                  <a:latin typeface="Arial"/>
                  <a:ea typeface="Arial"/>
                  <a:cs typeface="Arial"/>
                  <a:sym typeface="Arial"/>
                </a:rPr>
                <a:t>unknown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31446" y="3280934"/>
            <a:ext cx="454822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10101"/>
                </a:solidFill>
                <a:latin typeface="Inter Bold"/>
                <a:ea typeface="Inter Bold"/>
                <a:cs typeface="Inter Bold"/>
                <a:sym typeface="Inter Bold"/>
              </a:rPr>
              <a:t>Filled the Null values: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64395" y="2114550"/>
            <a:ext cx="4245571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10101"/>
                </a:solidFill>
                <a:latin typeface="Inter Bold"/>
                <a:ea typeface="Inter Bold"/>
                <a:cs typeface="Inter Bold"/>
                <a:sym typeface="Inter Bold"/>
              </a:rPr>
              <a:t>Handle Missing Values</a:t>
            </a:r>
          </a:p>
        </p:txBody>
      </p:sp>
      <p:sp>
        <p:nvSpPr>
          <p:cNvPr name="AutoShape 12" id="12"/>
          <p:cNvSpPr/>
          <p:nvPr/>
        </p:nvSpPr>
        <p:spPr>
          <a:xfrm>
            <a:off x="4646045" y="6825229"/>
            <a:ext cx="182202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3" id="13"/>
          <p:cNvSpPr txBox="true"/>
          <p:nvPr/>
        </p:nvSpPr>
        <p:spPr>
          <a:xfrm rot="0">
            <a:off x="1831446" y="5182213"/>
            <a:ext cx="701982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10101"/>
                </a:solidFill>
                <a:latin typeface="Inter Bold"/>
                <a:ea typeface="Inter Bold"/>
                <a:cs typeface="Inter Bold"/>
                <a:sym typeface="Inter Bold"/>
              </a:rPr>
              <a:t>Dropped  rows with missing values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97301" y="6885249"/>
            <a:ext cx="2240685" cy="29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1"/>
              </a:lnSpc>
              <a:spcBef>
                <a:spcPct val="0"/>
              </a:spcBef>
            </a:pPr>
            <a:r>
              <a:rPr lang="en-US" sz="1660">
                <a:solidFill>
                  <a:srgbClr val="1D1B1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-5,053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290135" y="6284737"/>
            <a:ext cx="2383198" cy="978505"/>
            <a:chOff x="0" y="0"/>
            <a:chExt cx="627673" cy="2577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7674" cy="257713"/>
            </a:xfrm>
            <a:custGeom>
              <a:avLst/>
              <a:gdLst/>
              <a:ahLst/>
              <a:cxnLst/>
              <a:rect r="r" b="b" t="t" l="l"/>
              <a:pathLst>
                <a:path h="257713" w="627674">
                  <a:moveTo>
                    <a:pt x="58474" y="0"/>
                  </a:moveTo>
                  <a:lnTo>
                    <a:pt x="569200" y="0"/>
                  </a:lnTo>
                  <a:cubicBezTo>
                    <a:pt x="584708" y="0"/>
                    <a:pt x="599581" y="6161"/>
                    <a:pt x="610547" y="17127"/>
                  </a:cubicBezTo>
                  <a:cubicBezTo>
                    <a:pt x="621513" y="28093"/>
                    <a:pt x="627674" y="42966"/>
                    <a:pt x="627674" y="58474"/>
                  </a:cubicBezTo>
                  <a:lnTo>
                    <a:pt x="627674" y="199239"/>
                  </a:lnTo>
                  <a:cubicBezTo>
                    <a:pt x="627674" y="214748"/>
                    <a:pt x="621513" y="229621"/>
                    <a:pt x="610547" y="240587"/>
                  </a:cubicBezTo>
                  <a:cubicBezTo>
                    <a:pt x="599581" y="251553"/>
                    <a:pt x="584708" y="257713"/>
                    <a:pt x="569200" y="257713"/>
                  </a:cubicBezTo>
                  <a:lnTo>
                    <a:pt x="58474" y="257713"/>
                  </a:lnTo>
                  <a:cubicBezTo>
                    <a:pt x="42966" y="257713"/>
                    <a:pt x="28093" y="251553"/>
                    <a:pt x="17127" y="240587"/>
                  </a:cubicBezTo>
                  <a:cubicBezTo>
                    <a:pt x="6161" y="229621"/>
                    <a:pt x="0" y="214748"/>
                    <a:pt x="0" y="199239"/>
                  </a:cubicBezTo>
                  <a:lnTo>
                    <a:pt x="0" y="58474"/>
                  </a:lnTo>
                  <a:cubicBezTo>
                    <a:pt x="0" y="42966"/>
                    <a:pt x="6161" y="28093"/>
                    <a:pt x="17127" y="17127"/>
                  </a:cubicBezTo>
                  <a:cubicBezTo>
                    <a:pt x="28093" y="6161"/>
                    <a:pt x="42966" y="0"/>
                    <a:pt x="58474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627673" cy="324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361391" y="6376993"/>
            <a:ext cx="2240685" cy="50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41"/>
              </a:lnSpc>
              <a:spcBef>
                <a:spcPct val="0"/>
              </a:spcBef>
            </a:pPr>
            <a:r>
              <a:rPr lang="en-US" b="true" sz="2760">
                <a:solidFill>
                  <a:srgbClr val="1D1B1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239k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70965" y="6753791"/>
            <a:ext cx="878389" cy="33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4831A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rows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468071" y="6284737"/>
            <a:ext cx="2383198" cy="978505"/>
            <a:chOff x="0" y="0"/>
            <a:chExt cx="627673" cy="2577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27674" cy="257713"/>
            </a:xfrm>
            <a:custGeom>
              <a:avLst/>
              <a:gdLst/>
              <a:ahLst/>
              <a:cxnLst/>
              <a:rect r="r" b="b" t="t" l="l"/>
              <a:pathLst>
                <a:path h="257713" w="627674">
                  <a:moveTo>
                    <a:pt x="58474" y="0"/>
                  </a:moveTo>
                  <a:lnTo>
                    <a:pt x="569200" y="0"/>
                  </a:lnTo>
                  <a:cubicBezTo>
                    <a:pt x="584708" y="0"/>
                    <a:pt x="599581" y="6161"/>
                    <a:pt x="610547" y="17127"/>
                  </a:cubicBezTo>
                  <a:cubicBezTo>
                    <a:pt x="621513" y="28093"/>
                    <a:pt x="627674" y="42966"/>
                    <a:pt x="627674" y="58474"/>
                  </a:cubicBezTo>
                  <a:lnTo>
                    <a:pt x="627674" y="199239"/>
                  </a:lnTo>
                  <a:cubicBezTo>
                    <a:pt x="627674" y="214748"/>
                    <a:pt x="621513" y="229621"/>
                    <a:pt x="610547" y="240587"/>
                  </a:cubicBezTo>
                  <a:cubicBezTo>
                    <a:pt x="599581" y="251553"/>
                    <a:pt x="584708" y="257713"/>
                    <a:pt x="569200" y="257713"/>
                  </a:cubicBezTo>
                  <a:lnTo>
                    <a:pt x="58474" y="257713"/>
                  </a:lnTo>
                  <a:cubicBezTo>
                    <a:pt x="42966" y="257713"/>
                    <a:pt x="28093" y="251553"/>
                    <a:pt x="17127" y="240587"/>
                  </a:cubicBezTo>
                  <a:cubicBezTo>
                    <a:pt x="6161" y="229621"/>
                    <a:pt x="0" y="214748"/>
                    <a:pt x="0" y="199239"/>
                  </a:cubicBezTo>
                  <a:lnTo>
                    <a:pt x="0" y="58474"/>
                  </a:lnTo>
                  <a:cubicBezTo>
                    <a:pt x="0" y="42966"/>
                    <a:pt x="6161" y="28093"/>
                    <a:pt x="17127" y="17127"/>
                  </a:cubicBezTo>
                  <a:cubicBezTo>
                    <a:pt x="28093" y="6161"/>
                    <a:pt x="42966" y="0"/>
                    <a:pt x="58474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627673" cy="324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544271" y="6376993"/>
            <a:ext cx="2240685" cy="50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41"/>
              </a:lnSpc>
              <a:spcBef>
                <a:spcPct val="0"/>
              </a:spcBef>
            </a:pPr>
            <a:r>
              <a:rPr lang="en-US" b="true" sz="2760">
                <a:solidFill>
                  <a:srgbClr val="1D1B1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234k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25419" y="6753791"/>
            <a:ext cx="878389" cy="33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4831A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rows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10440" y="5611473"/>
            <a:ext cx="643941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in Ward, Community Area, Latitude and Langitude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79897" y="7368016"/>
            <a:ext cx="86052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Before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393302" y="7368016"/>
            <a:ext cx="81131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After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85345" y="-236240"/>
            <a:ext cx="21416207" cy="10287000"/>
            <a:chOff x="0" y="0"/>
            <a:chExt cx="5640482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709333"/>
            </a:xfrm>
            <a:custGeom>
              <a:avLst/>
              <a:gdLst/>
              <a:ahLst/>
              <a:cxnLst/>
              <a:rect r="r" b="b" t="t" l="l"/>
              <a:pathLst>
                <a:path h="2709333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74979" indent="-237490" lvl="1">
                <a:lnSpc>
                  <a:spcPts val="2859"/>
                </a:lnSpc>
                <a:buFont typeface="Arial"/>
                <a:buChar char="•"/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62025"/>
            <a:ext cx="15645138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7500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Methodology– Data Cleaning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12317" y="2133600"/>
            <a:ext cx="414972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10101"/>
                </a:solidFill>
                <a:latin typeface="Inter Bold"/>
                <a:ea typeface="Inter Bold"/>
                <a:cs typeface="Inter Bold"/>
                <a:sym typeface="Inter Bold"/>
              </a:rPr>
              <a:t>Data Type Conversion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3949998" y="3295284"/>
          <a:ext cx="9802542" cy="4649672"/>
        </p:xfrm>
        <a:graphic>
          <a:graphicData uri="http://schemas.openxmlformats.org/drawingml/2006/table">
            <a:tbl>
              <a:tblPr/>
              <a:tblGrid>
                <a:gridCol w="2800676"/>
                <a:gridCol w="3468539"/>
                <a:gridCol w="3533327"/>
              </a:tblGrid>
              <a:tr h="8835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Column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Before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After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12553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Object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atetime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53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Object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Integer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53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Aresst/Domestic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Boolean(True/False)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Integer(0 &amp; 1)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85345" y="-236240"/>
            <a:ext cx="21416207" cy="10287000"/>
            <a:chOff x="0" y="0"/>
            <a:chExt cx="5640482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709333"/>
            </a:xfrm>
            <a:custGeom>
              <a:avLst/>
              <a:gdLst/>
              <a:ahLst/>
              <a:cxnLst/>
              <a:rect r="r" b="b" t="t" l="l"/>
              <a:pathLst>
                <a:path h="2709333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74979" indent="-237490" lvl="1">
                <a:lnSpc>
                  <a:spcPts val="2859"/>
                </a:lnSpc>
                <a:buFont typeface="Arial"/>
                <a:buChar char="•"/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077168" y="6801667"/>
          <a:ext cx="11840379" cy="2296003"/>
        </p:xfrm>
        <a:graphic>
          <a:graphicData uri="http://schemas.openxmlformats.org/drawingml/2006/table">
            <a:tbl>
              <a:tblPr/>
              <a:tblGrid>
                <a:gridCol w="2958634"/>
                <a:gridCol w="1671433"/>
                <a:gridCol w="1144827"/>
                <a:gridCol w="2072491"/>
                <a:gridCol w="1415967"/>
                <a:gridCol w="2577026"/>
              </a:tblGrid>
              <a:tr h="7850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DayOfWeek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Hour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TimeOfDay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7554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2022-12-31 23:55:00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December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31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Saturday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Nighttime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4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2022-12-31 23:50:00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December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31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Saturday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Nighttime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2133600"/>
            <a:ext cx="644485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10101"/>
                </a:solidFill>
                <a:latin typeface="Inter Bold"/>
                <a:ea typeface="Inter Bold"/>
                <a:cs typeface="Inter Bold"/>
                <a:sym typeface="Inter Bold"/>
              </a:rPr>
              <a:t>New Columns (Feature Extraction)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77168" y="4214495"/>
            <a:ext cx="10873274" cy="2053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  <a:spcBef>
                <a:spcPct val="0"/>
              </a:spcBef>
            </a:pPr>
            <a:r>
              <a:rPr lang="en-US" sz="25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 Month -&gt; the month name (January, February, …).</a:t>
            </a:r>
          </a:p>
          <a:p>
            <a:pPr algn="l">
              <a:lnSpc>
                <a:spcPts val="3296"/>
              </a:lnSpc>
              <a:spcBef>
                <a:spcPct val="0"/>
              </a:spcBef>
            </a:pPr>
            <a:r>
              <a:rPr lang="en-US" sz="25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Day -&gt; day number in the month (1–31).</a:t>
            </a:r>
          </a:p>
          <a:p>
            <a:pPr algn="l">
              <a:lnSpc>
                <a:spcPts val="3296"/>
              </a:lnSpc>
              <a:spcBef>
                <a:spcPct val="0"/>
              </a:spcBef>
            </a:pPr>
            <a:r>
              <a:rPr lang="en-US" sz="25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DayOfWeek -&gt; weekday name (Sunday, Monday, Tuesday, …).</a:t>
            </a:r>
          </a:p>
          <a:p>
            <a:pPr algn="l">
              <a:lnSpc>
                <a:spcPts val="3296"/>
              </a:lnSpc>
              <a:spcBef>
                <a:spcPct val="0"/>
              </a:spcBef>
            </a:pPr>
            <a:r>
              <a:rPr lang="en-US" sz="25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Hour -&gt; hour of the day (0–23).</a:t>
            </a:r>
          </a:p>
          <a:p>
            <a:pPr algn="l">
              <a:lnSpc>
                <a:spcPts val="3296"/>
              </a:lnSpc>
              <a:spcBef>
                <a:spcPct val="0"/>
              </a:spcBef>
            </a:pPr>
            <a:r>
              <a:rPr lang="en-US" sz="25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TimeOfDay (Daytime = 6 AM–5 PM, Nighttime = 6 PM–5 AM).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1446" y="3280934"/>
            <a:ext cx="6787272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10101"/>
                </a:solidFill>
                <a:latin typeface="Inter Bold"/>
                <a:ea typeface="Inter Bold"/>
                <a:cs typeface="Inter Bold"/>
                <a:sym typeface="Inter Bold"/>
              </a:rPr>
              <a:t>Extracted new time-based features: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62025"/>
            <a:ext cx="15645138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7500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Methodology– Data Cleaning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85345" y="-236240"/>
            <a:ext cx="21416207" cy="10287000"/>
            <a:chOff x="0" y="0"/>
            <a:chExt cx="5640482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709333"/>
            </a:xfrm>
            <a:custGeom>
              <a:avLst/>
              <a:gdLst/>
              <a:ahLst/>
              <a:cxnLst/>
              <a:rect r="r" b="b" t="t" l="l"/>
              <a:pathLst>
                <a:path h="2709333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74979" indent="-237490" lvl="1">
                <a:lnSpc>
                  <a:spcPts val="2859"/>
                </a:lnSpc>
                <a:buFont typeface="Arial"/>
                <a:buChar char="•"/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87289" y="2133600"/>
            <a:ext cx="4727674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10101"/>
                </a:solidFill>
                <a:latin typeface="Inter Bold"/>
                <a:ea typeface="Inter Bold"/>
                <a:cs typeface="Inter Bold"/>
                <a:sym typeface="Inter Bold"/>
              </a:rPr>
              <a:t>Final Dataset Preparation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15645138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7500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Methodology– Data Cleaning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4220" y="3440965"/>
            <a:ext cx="12757077" cy="2234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8009" indent="-294004" lvl="1">
              <a:lnSpc>
                <a:spcPts val="3540"/>
              </a:lnSpc>
              <a:spcBef>
                <a:spcPct val="0"/>
              </a:spcBef>
              <a:buFont typeface="Arial"/>
              <a:buChar char="•"/>
            </a:pPr>
            <a:r>
              <a:rPr lang="en-US" sz="2723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Converted Ward and Community Area → Integer</a:t>
            </a:r>
          </a:p>
          <a:p>
            <a:pPr algn="l" marL="588009" indent="-294004" lvl="1">
              <a:lnSpc>
                <a:spcPts val="3540"/>
              </a:lnSpc>
              <a:spcBef>
                <a:spcPct val="0"/>
              </a:spcBef>
              <a:buFont typeface="Arial"/>
              <a:buChar char="•"/>
            </a:pPr>
            <a:r>
              <a:rPr lang="en-US" sz="2723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Converted Year → Integer</a:t>
            </a:r>
          </a:p>
          <a:p>
            <a:pPr algn="l" marL="588009" indent="-294004" lvl="1">
              <a:lnSpc>
                <a:spcPts val="3540"/>
              </a:lnSpc>
              <a:spcBef>
                <a:spcPct val="0"/>
              </a:spcBef>
              <a:buFont typeface="Arial"/>
              <a:buChar char="•"/>
            </a:pPr>
            <a:r>
              <a:rPr lang="en-US" sz="2723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Renamed column names (spaces → underscores)</a:t>
            </a:r>
          </a:p>
          <a:p>
            <a:pPr algn="l" marL="588009" indent="-294004" lvl="1">
              <a:lnSpc>
                <a:spcPts val="3540"/>
              </a:lnSpc>
              <a:spcBef>
                <a:spcPct val="0"/>
              </a:spcBef>
              <a:buFont typeface="Arial"/>
              <a:buChar char="•"/>
            </a:pPr>
            <a:r>
              <a:rPr lang="en-US" sz="2723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Removed unnecessary Location column.</a:t>
            </a:r>
          </a:p>
          <a:p>
            <a:pPr algn="l" marL="588009" indent="-294004" lvl="1">
              <a:lnSpc>
                <a:spcPts val="3540"/>
              </a:lnSpc>
              <a:spcBef>
                <a:spcPct val="0"/>
              </a:spcBef>
              <a:buFont typeface="Arial"/>
              <a:buChar char="•"/>
            </a:pPr>
            <a:r>
              <a:rPr lang="en-US" sz="2723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Converted dataset to GeoDataFrame (Longitude &amp; Latitude → geometry).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02567" y="1328617"/>
            <a:ext cx="15199609" cy="111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Methodology– 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2567" y="2397322"/>
            <a:ext cx="464443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5 Top crimes by total arrests: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02567" y="3394004"/>
            <a:ext cx="16301059" cy="4919048"/>
          </a:xfrm>
          <a:custGeom>
            <a:avLst/>
            <a:gdLst/>
            <a:ahLst/>
            <a:cxnLst/>
            <a:rect r="r" b="b" t="t" l="l"/>
            <a:pathLst>
              <a:path h="4919048" w="16301059">
                <a:moveTo>
                  <a:pt x="0" y="0"/>
                </a:moveTo>
                <a:lnTo>
                  <a:pt x="16301059" y="0"/>
                </a:lnTo>
                <a:lnTo>
                  <a:pt x="16301059" y="4919048"/>
                </a:lnTo>
                <a:lnTo>
                  <a:pt x="0" y="4919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58" t="-15699" r="0" b="-11213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17417" y="3355915"/>
            <a:ext cx="15294824" cy="5066411"/>
          </a:xfrm>
          <a:custGeom>
            <a:avLst/>
            <a:gdLst/>
            <a:ahLst/>
            <a:cxnLst/>
            <a:rect r="r" b="b" t="t" l="l"/>
            <a:pathLst>
              <a:path h="5066411" w="15294824">
                <a:moveTo>
                  <a:pt x="0" y="0"/>
                </a:moveTo>
                <a:lnTo>
                  <a:pt x="15294824" y="0"/>
                </a:lnTo>
                <a:lnTo>
                  <a:pt x="15294824" y="5066410"/>
                </a:lnTo>
                <a:lnTo>
                  <a:pt x="0" y="5066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2567" y="1328617"/>
            <a:ext cx="15199609" cy="111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Methodology– Visualization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2567" y="2397322"/>
            <a:ext cx="464443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5 Top crimes by total arrests: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953000" y="3429000"/>
            <a:ext cx="10054640" cy="4914206"/>
          </a:xfrm>
          <a:custGeom>
            <a:avLst/>
            <a:gdLst/>
            <a:ahLst/>
            <a:cxnLst/>
            <a:rect r="r" b="b" t="t" l="l"/>
            <a:pathLst>
              <a:path h="4914206" w="10054640">
                <a:moveTo>
                  <a:pt x="0" y="0"/>
                </a:moveTo>
                <a:lnTo>
                  <a:pt x="10054640" y="0"/>
                </a:lnTo>
                <a:lnTo>
                  <a:pt x="10054640" y="4914206"/>
                </a:lnTo>
                <a:lnTo>
                  <a:pt x="0" y="4914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2567" y="1328617"/>
            <a:ext cx="15199609" cy="111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Methodology– Visualization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2567" y="2397322"/>
            <a:ext cx="3844727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Arrests VS Non-Arrests :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02567" y="3630852"/>
            <a:ext cx="3086100" cy="1512648"/>
            <a:chOff x="0" y="0"/>
            <a:chExt cx="812800" cy="3983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398393"/>
            </a:xfrm>
            <a:custGeom>
              <a:avLst/>
              <a:gdLst/>
              <a:ahLst/>
              <a:cxnLst/>
              <a:rect r="r" b="b" t="t" l="l"/>
              <a:pathLst>
                <a:path h="39839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70452"/>
                  </a:lnTo>
                  <a:cubicBezTo>
                    <a:pt x="812800" y="304384"/>
                    <a:pt x="799321" y="336926"/>
                    <a:pt x="775327" y="360920"/>
                  </a:cubicBezTo>
                  <a:cubicBezTo>
                    <a:pt x="751333" y="384914"/>
                    <a:pt x="718791" y="398393"/>
                    <a:pt x="684859" y="398393"/>
                  </a:cubicBezTo>
                  <a:lnTo>
                    <a:pt x="127941" y="398393"/>
                  </a:lnTo>
                  <a:cubicBezTo>
                    <a:pt x="94009" y="398393"/>
                    <a:pt x="61467" y="384914"/>
                    <a:pt x="37473" y="360920"/>
                  </a:cubicBezTo>
                  <a:cubicBezTo>
                    <a:pt x="13479" y="336926"/>
                    <a:pt x="0" y="304384"/>
                    <a:pt x="0" y="27045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636EF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446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b="true" sz="2600" i="true">
                  <a:solidFill>
                    <a:srgbClr val="FFFFFF"/>
                  </a:solidFill>
                  <a:latin typeface="Inter Bold Italics"/>
                  <a:ea typeface="Inter Bold Italics"/>
                  <a:cs typeface="Inter Bold Italics"/>
                  <a:sym typeface="Inter Bold Italics"/>
                </a:rPr>
                <a:t>Non-Arrests 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207,494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02567" y="6191250"/>
            <a:ext cx="3086100" cy="1512648"/>
            <a:chOff x="0" y="0"/>
            <a:chExt cx="812800" cy="3983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398393"/>
            </a:xfrm>
            <a:custGeom>
              <a:avLst/>
              <a:gdLst/>
              <a:ahLst/>
              <a:cxnLst/>
              <a:rect r="r" b="b" t="t" l="l"/>
              <a:pathLst>
                <a:path h="39839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70452"/>
                  </a:lnTo>
                  <a:cubicBezTo>
                    <a:pt x="812800" y="304384"/>
                    <a:pt x="799321" y="336926"/>
                    <a:pt x="775327" y="360920"/>
                  </a:cubicBezTo>
                  <a:cubicBezTo>
                    <a:pt x="751333" y="384914"/>
                    <a:pt x="718791" y="398393"/>
                    <a:pt x="684859" y="398393"/>
                  </a:cubicBezTo>
                  <a:lnTo>
                    <a:pt x="127941" y="398393"/>
                  </a:lnTo>
                  <a:cubicBezTo>
                    <a:pt x="94009" y="398393"/>
                    <a:pt x="61467" y="384914"/>
                    <a:pt x="37473" y="360920"/>
                  </a:cubicBezTo>
                  <a:cubicBezTo>
                    <a:pt x="13479" y="336926"/>
                    <a:pt x="0" y="304384"/>
                    <a:pt x="0" y="27045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E553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446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b="true" sz="2600" i="true">
                  <a:solidFill>
                    <a:srgbClr val="FFFFFF"/>
                  </a:solidFill>
                  <a:latin typeface="Inter Bold Italics"/>
                  <a:ea typeface="Inter Bold Italics"/>
                  <a:cs typeface="Inter Bold Italics"/>
                  <a:sym typeface="Inter Bold Italics"/>
                </a:rPr>
                <a:t>Arrests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27,361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27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49184" y="1256953"/>
            <a:ext cx="19967318" cy="7610187"/>
            <a:chOff x="0" y="0"/>
            <a:chExt cx="5258882" cy="20043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58882" cy="2004329"/>
            </a:xfrm>
            <a:custGeom>
              <a:avLst/>
              <a:gdLst/>
              <a:ahLst/>
              <a:cxnLst/>
              <a:rect r="r" b="b" t="t" l="l"/>
              <a:pathLst>
                <a:path h="2004329" w="5258882">
                  <a:moveTo>
                    <a:pt x="0" y="0"/>
                  </a:moveTo>
                  <a:lnTo>
                    <a:pt x="5258882" y="0"/>
                  </a:lnTo>
                  <a:lnTo>
                    <a:pt x="5258882" y="2004329"/>
                  </a:lnTo>
                  <a:lnTo>
                    <a:pt x="0" y="2004329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258882" cy="2023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88388" y="1892938"/>
            <a:ext cx="15467811" cy="1669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55"/>
              </a:lnSpc>
            </a:pPr>
            <a:r>
              <a:rPr lang="en-US" sz="10421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Team Members &amp; Roles: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819515"/>
            <a:ext cx="260027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2025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53098" y="8819515"/>
            <a:ext cx="406202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210626" y="4323976"/>
            <a:ext cx="1639547" cy="1639048"/>
            <a:chOff x="0" y="0"/>
            <a:chExt cx="2186063" cy="218539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186063" cy="2185397"/>
              <a:chOff x="0" y="0"/>
              <a:chExt cx="812800" cy="81255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553"/>
              </a:xfrm>
              <a:custGeom>
                <a:avLst/>
                <a:gdLst/>
                <a:ahLst/>
                <a:cxnLst/>
                <a:rect r="r" b="b" t="t" l="l"/>
                <a:pathLst>
                  <a:path h="812553" w="812800">
                    <a:moveTo>
                      <a:pt x="406400" y="0"/>
                    </a:moveTo>
                    <a:cubicBezTo>
                      <a:pt x="181951" y="0"/>
                      <a:pt x="0" y="181896"/>
                      <a:pt x="0" y="406276"/>
                    </a:cubicBezTo>
                    <a:cubicBezTo>
                      <a:pt x="0" y="630657"/>
                      <a:pt x="181951" y="812553"/>
                      <a:pt x="406400" y="812553"/>
                    </a:cubicBezTo>
                    <a:cubicBezTo>
                      <a:pt x="630849" y="812553"/>
                      <a:pt x="812800" y="630657"/>
                      <a:pt x="812800" y="406276"/>
                    </a:cubicBezTo>
                    <a:cubicBezTo>
                      <a:pt x="812800" y="1818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-38123"/>
                <a:ext cx="660400" cy="7744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400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408694" y="342927"/>
              <a:ext cx="1368675" cy="1499544"/>
            </a:xfrm>
            <a:custGeom>
              <a:avLst/>
              <a:gdLst/>
              <a:ahLst/>
              <a:cxnLst/>
              <a:rect r="r" b="b" t="t" l="l"/>
              <a:pathLst>
                <a:path h="1499544" w="1368675">
                  <a:moveTo>
                    <a:pt x="0" y="0"/>
                  </a:moveTo>
                  <a:lnTo>
                    <a:pt x="1368675" y="0"/>
                  </a:lnTo>
                  <a:lnTo>
                    <a:pt x="1368675" y="1499544"/>
                  </a:lnTo>
                  <a:lnTo>
                    <a:pt x="0" y="1499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591678" y="6169255"/>
            <a:ext cx="2877444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9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Reem Alsaif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942832" y="4323976"/>
            <a:ext cx="1639547" cy="1639048"/>
            <a:chOff x="0" y="0"/>
            <a:chExt cx="2186063" cy="2185397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2186063" cy="2185397"/>
              <a:chOff x="0" y="0"/>
              <a:chExt cx="812800" cy="81255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553"/>
              </a:xfrm>
              <a:custGeom>
                <a:avLst/>
                <a:gdLst/>
                <a:ahLst/>
                <a:cxnLst/>
                <a:rect r="r" b="b" t="t" l="l"/>
                <a:pathLst>
                  <a:path h="812553" w="812800">
                    <a:moveTo>
                      <a:pt x="406400" y="0"/>
                    </a:moveTo>
                    <a:cubicBezTo>
                      <a:pt x="181951" y="0"/>
                      <a:pt x="0" y="181896"/>
                      <a:pt x="0" y="406276"/>
                    </a:cubicBezTo>
                    <a:cubicBezTo>
                      <a:pt x="0" y="630657"/>
                      <a:pt x="181951" y="812553"/>
                      <a:pt x="406400" y="812553"/>
                    </a:cubicBezTo>
                    <a:cubicBezTo>
                      <a:pt x="630849" y="812553"/>
                      <a:pt x="812800" y="630657"/>
                      <a:pt x="812800" y="406276"/>
                    </a:cubicBezTo>
                    <a:cubicBezTo>
                      <a:pt x="812800" y="1818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-38123"/>
                <a:ext cx="660400" cy="7744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400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408694" y="342927"/>
              <a:ext cx="1368675" cy="1499544"/>
            </a:xfrm>
            <a:custGeom>
              <a:avLst/>
              <a:gdLst/>
              <a:ahLst/>
              <a:cxnLst/>
              <a:rect r="r" b="b" t="t" l="l"/>
              <a:pathLst>
                <a:path h="1499544" w="1368675">
                  <a:moveTo>
                    <a:pt x="0" y="0"/>
                  </a:moveTo>
                  <a:lnTo>
                    <a:pt x="1368675" y="0"/>
                  </a:lnTo>
                  <a:lnTo>
                    <a:pt x="1368675" y="1499544"/>
                  </a:lnTo>
                  <a:lnTo>
                    <a:pt x="0" y="1499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802693" y="6721705"/>
            <a:ext cx="1959912" cy="691919"/>
            <a:chOff x="0" y="0"/>
            <a:chExt cx="516191" cy="18223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16191" cy="182234"/>
            </a:xfrm>
            <a:custGeom>
              <a:avLst/>
              <a:gdLst/>
              <a:ahLst/>
              <a:cxnLst/>
              <a:rect r="r" b="b" t="t" l="l"/>
              <a:pathLst>
                <a:path h="182234" w="516191">
                  <a:moveTo>
                    <a:pt x="91117" y="0"/>
                  </a:moveTo>
                  <a:lnTo>
                    <a:pt x="425074" y="0"/>
                  </a:lnTo>
                  <a:cubicBezTo>
                    <a:pt x="449240" y="0"/>
                    <a:pt x="472416" y="9600"/>
                    <a:pt x="489503" y="26688"/>
                  </a:cubicBezTo>
                  <a:cubicBezTo>
                    <a:pt x="506591" y="43775"/>
                    <a:pt x="516191" y="66951"/>
                    <a:pt x="516191" y="91117"/>
                  </a:cubicBezTo>
                  <a:lnTo>
                    <a:pt x="516191" y="91117"/>
                  </a:lnTo>
                  <a:cubicBezTo>
                    <a:pt x="516191" y="115283"/>
                    <a:pt x="506591" y="138459"/>
                    <a:pt x="489503" y="155546"/>
                  </a:cubicBezTo>
                  <a:cubicBezTo>
                    <a:pt x="472416" y="172634"/>
                    <a:pt x="449240" y="182234"/>
                    <a:pt x="425074" y="182234"/>
                  </a:cubicBezTo>
                  <a:lnTo>
                    <a:pt x="91117" y="182234"/>
                  </a:lnTo>
                  <a:cubicBezTo>
                    <a:pt x="66951" y="182234"/>
                    <a:pt x="43775" y="172634"/>
                    <a:pt x="26688" y="155546"/>
                  </a:cubicBezTo>
                  <a:cubicBezTo>
                    <a:pt x="9600" y="138459"/>
                    <a:pt x="0" y="115283"/>
                    <a:pt x="0" y="91117"/>
                  </a:cubicBezTo>
                  <a:lnTo>
                    <a:pt x="0" y="91117"/>
                  </a:lnTo>
                  <a:cubicBezTo>
                    <a:pt x="0" y="66951"/>
                    <a:pt x="9600" y="43775"/>
                    <a:pt x="26688" y="26688"/>
                  </a:cubicBezTo>
                  <a:cubicBezTo>
                    <a:pt x="43775" y="9600"/>
                    <a:pt x="66951" y="0"/>
                    <a:pt x="911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16191" cy="220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b="true" sz="15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Data Cleaning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323884" y="6169255"/>
            <a:ext cx="2877444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9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Lama Almoutiry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678004" y="4323976"/>
            <a:ext cx="1639547" cy="1639048"/>
            <a:chOff x="0" y="0"/>
            <a:chExt cx="2186063" cy="2185397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2186063" cy="2185397"/>
              <a:chOff x="0" y="0"/>
              <a:chExt cx="812800" cy="812553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553"/>
              </a:xfrm>
              <a:custGeom>
                <a:avLst/>
                <a:gdLst/>
                <a:ahLst/>
                <a:cxnLst/>
                <a:rect r="r" b="b" t="t" l="l"/>
                <a:pathLst>
                  <a:path h="812553" w="812800">
                    <a:moveTo>
                      <a:pt x="406400" y="0"/>
                    </a:moveTo>
                    <a:cubicBezTo>
                      <a:pt x="181951" y="0"/>
                      <a:pt x="0" y="181896"/>
                      <a:pt x="0" y="406276"/>
                    </a:cubicBezTo>
                    <a:cubicBezTo>
                      <a:pt x="0" y="630657"/>
                      <a:pt x="181951" y="812553"/>
                      <a:pt x="406400" y="812553"/>
                    </a:cubicBezTo>
                    <a:cubicBezTo>
                      <a:pt x="630849" y="812553"/>
                      <a:pt x="812800" y="630657"/>
                      <a:pt x="812800" y="406276"/>
                    </a:cubicBezTo>
                    <a:cubicBezTo>
                      <a:pt x="812800" y="18189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-38123"/>
                <a:ext cx="660400" cy="7744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400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408694" y="342927"/>
              <a:ext cx="1368675" cy="1499544"/>
            </a:xfrm>
            <a:custGeom>
              <a:avLst/>
              <a:gdLst/>
              <a:ahLst/>
              <a:cxnLst/>
              <a:rect r="r" b="b" t="t" l="l"/>
              <a:pathLst>
                <a:path h="1499544" w="1368675">
                  <a:moveTo>
                    <a:pt x="0" y="0"/>
                  </a:moveTo>
                  <a:lnTo>
                    <a:pt x="1368675" y="0"/>
                  </a:lnTo>
                  <a:lnTo>
                    <a:pt x="1368675" y="1499544"/>
                  </a:lnTo>
                  <a:lnTo>
                    <a:pt x="0" y="1499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2059056" y="6169255"/>
            <a:ext cx="2877444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9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Mousa Alatwi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8810230" y="6721705"/>
            <a:ext cx="1949021" cy="691919"/>
            <a:chOff x="0" y="0"/>
            <a:chExt cx="513322" cy="18223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13322" cy="182234"/>
            </a:xfrm>
            <a:custGeom>
              <a:avLst/>
              <a:gdLst/>
              <a:ahLst/>
              <a:cxnLst/>
              <a:rect r="r" b="b" t="t" l="l"/>
              <a:pathLst>
                <a:path h="182234" w="513322">
                  <a:moveTo>
                    <a:pt x="91117" y="0"/>
                  </a:moveTo>
                  <a:lnTo>
                    <a:pt x="422206" y="0"/>
                  </a:lnTo>
                  <a:cubicBezTo>
                    <a:pt x="446371" y="0"/>
                    <a:pt x="469547" y="9600"/>
                    <a:pt x="486635" y="26688"/>
                  </a:cubicBezTo>
                  <a:cubicBezTo>
                    <a:pt x="503723" y="43775"/>
                    <a:pt x="513322" y="66951"/>
                    <a:pt x="513322" y="91117"/>
                  </a:cubicBezTo>
                  <a:lnTo>
                    <a:pt x="513322" y="91117"/>
                  </a:lnTo>
                  <a:cubicBezTo>
                    <a:pt x="513322" y="115283"/>
                    <a:pt x="503723" y="138459"/>
                    <a:pt x="486635" y="155546"/>
                  </a:cubicBezTo>
                  <a:cubicBezTo>
                    <a:pt x="469547" y="172634"/>
                    <a:pt x="446371" y="182234"/>
                    <a:pt x="422206" y="182234"/>
                  </a:cubicBezTo>
                  <a:lnTo>
                    <a:pt x="91117" y="182234"/>
                  </a:lnTo>
                  <a:cubicBezTo>
                    <a:pt x="66951" y="182234"/>
                    <a:pt x="43775" y="172634"/>
                    <a:pt x="26688" y="155546"/>
                  </a:cubicBezTo>
                  <a:cubicBezTo>
                    <a:pt x="9600" y="138459"/>
                    <a:pt x="0" y="115283"/>
                    <a:pt x="0" y="91117"/>
                  </a:cubicBezTo>
                  <a:lnTo>
                    <a:pt x="0" y="91117"/>
                  </a:lnTo>
                  <a:cubicBezTo>
                    <a:pt x="0" y="66951"/>
                    <a:pt x="9600" y="43775"/>
                    <a:pt x="26688" y="26688"/>
                  </a:cubicBezTo>
                  <a:cubicBezTo>
                    <a:pt x="43775" y="9600"/>
                    <a:pt x="66951" y="0"/>
                    <a:pt x="911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513322" cy="220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sz="1599" b="tru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EDA</a:t>
              </a:r>
            </a:p>
            <a:p>
              <a:pPr algn="ctr">
                <a:lnSpc>
                  <a:spcPts val="2239"/>
                </a:lnSpc>
              </a:pPr>
              <a:r>
                <a:rPr lang="en-US" b="true" sz="15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(Analysis, Plots)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703135" y="6721705"/>
            <a:ext cx="1959912" cy="691919"/>
            <a:chOff x="0" y="0"/>
            <a:chExt cx="516191" cy="18223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16191" cy="182234"/>
            </a:xfrm>
            <a:custGeom>
              <a:avLst/>
              <a:gdLst/>
              <a:ahLst/>
              <a:cxnLst/>
              <a:rect r="r" b="b" t="t" l="l"/>
              <a:pathLst>
                <a:path h="182234" w="516191">
                  <a:moveTo>
                    <a:pt x="91117" y="0"/>
                  </a:moveTo>
                  <a:lnTo>
                    <a:pt x="425074" y="0"/>
                  </a:lnTo>
                  <a:cubicBezTo>
                    <a:pt x="449240" y="0"/>
                    <a:pt x="472416" y="9600"/>
                    <a:pt x="489503" y="26688"/>
                  </a:cubicBezTo>
                  <a:cubicBezTo>
                    <a:pt x="506591" y="43775"/>
                    <a:pt x="516191" y="66951"/>
                    <a:pt x="516191" y="91117"/>
                  </a:cubicBezTo>
                  <a:lnTo>
                    <a:pt x="516191" y="91117"/>
                  </a:lnTo>
                  <a:cubicBezTo>
                    <a:pt x="516191" y="115283"/>
                    <a:pt x="506591" y="138459"/>
                    <a:pt x="489503" y="155546"/>
                  </a:cubicBezTo>
                  <a:cubicBezTo>
                    <a:pt x="472416" y="172634"/>
                    <a:pt x="449240" y="182234"/>
                    <a:pt x="425074" y="182234"/>
                  </a:cubicBezTo>
                  <a:lnTo>
                    <a:pt x="91117" y="182234"/>
                  </a:lnTo>
                  <a:cubicBezTo>
                    <a:pt x="66951" y="182234"/>
                    <a:pt x="43775" y="172634"/>
                    <a:pt x="26688" y="155546"/>
                  </a:cubicBezTo>
                  <a:cubicBezTo>
                    <a:pt x="9600" y="138459"/>
                    <a:pt x="0" y="115283"/>
                    <a:pt x="0" y="91117"/>
                  </a:cubicBezTo>
                  <a:lnTo>
                    <a:pt x="0" y="91117"/>
                  </a:lnTo>
                  <a:cubicBezTo>
                    <a:pt x="0" y="66951"/>
                    <a:pt x="9600" y="43775"/>
                    <a:pt x="26688" y="26688"/>
                  </a:cubicBezTo>
                  <a:cubicBezTo>
                    <a:pt x="43775" y="9600"/>
                    <a:pt x="66951" y="0"/>
                    <a:pt x="911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516191" cy="220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b="true" sz="15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Data Cleaning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3710672" y="6721705"/>
            <a:ext cx="1949021" cy="691919"/>
            <a:chOff x="0" y="0"/>
            <a:chExt cx="513322" cy="18223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13322" cy="182234"/>
            </a:xfrm>
            <a:custGeom>
              <a:avLst/>
              <a:gdLst/>
              <a:ahLst/>
              <a:cxnLst/>
              <a:rect r="r" b="b" t="t" l="l"/>
              <a:pathLst>
                <a:path h="182234" w="513322">
                  <a:moveTo>
                    <a:pt x="91117" y="0"/>
                  </a:moveTo>
                  <a:lnTo>
                    <a:pt x="422206" y="0"/>
                  </a:lnTo>
                  <a:cubicBezTo>
                    <a:pt x="446371" y="0"/>
                    <a:pt x="469547" y="9600"/>
                    <a:pt x="486635" y="26688"/>
                  </a:cubicBezTo>
                  <a:cubicBezTo>
                    <a:pt x="503723" y="43775"/>
                    <a:pt x="513322" y="66951"/>
                    <a:pt x="513322" y="91117"/>
                  </a:cubicBezTo>
                  <a:lnTo>
                    <a:pt x="513322" y="91117"/>
                  </a:lnTo>
                  <a:cubicBezTo>
                    <a:pt x="513322" y="115283"/>
                    <a:pt x="503723" y="138459"/>
                    <a:pt x="486635" y="155546"/>
                  </a:cubicBezTo>
                  <a:cubicBezTo>
                    <a:pt x="469547" y="172634"/>
                    <a:pt x="446371" y="182234"/>
                    <a:pt x="422206" y="182234"/>
                  </a:cubicBezTo>
                  <a:lnTo>
                    <a:pt x="91117" y="182234"/>
                  </a:lnTo>
                  <a:cubicBezTo>
                    <a:pt x="66951" y="182234"/>
                    <a:pt x="43775" y="172634"/>
                    <a:pt x="26688" y="155546"/>
                  </a:cubicBezTo>
                  <a:cubicBezTo>
                    <a:pt x="9600" y="138459"/>
                    <a:pt x="0" y="115283"/>
                    <a:pt x="0" y="91117"/>
                  </a:cubicBezTo>
                  <a:lnTo>
                    <a:pt x="0" y="91117"/>
                  </a:lnTo>
                  <a:cubicBezTo>
                    <a:pt x="0" y="66951"/>
                    <a:pt x="9600" y="43775"/>
                    <a:pt x="26688" y="26688"/>
                  </a:cubicBezTo>
                  <a:cubicBezTo>
                    <a:pt x="43775" y="9600"/>
                    <a:pt x="66951" y="0"/>
                    <a:pt x="911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513322" cy="220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sz="1599" b="tru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EDA</a:t>
              </a:r>
            </a:p>
            <a:p>
              <a:pPr algn="ctr">
                <a:lnSpc>
                  <a:spcPts val="2239"/>
                </a:lnSpc>
              </a:pPr>
              <a:r>
                <a:rPr lang="en-US" b="true" sz="15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(Plots,Maps)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902252" y="6721705"/>
            <a:ext cx="1959912" cy="691919"/>
            <a:chOff x="0" y="0"/>
            <a:chExt cx="516191" cy="18223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16191" cy="182234"/>
            </a:xfrm>
            <a:custGeom>
              <a:avLst/>
              <a:gdLst/>
              <a:ahLst/>
              <a:cxnLst/>
              <a:rect r="r" b="b" t="t" l="l"/>
              <a:pathLst>
                <a:path h="182234" w="516191">
                  <a:moveTo>
                    <a:pt x="91117" y="0"/>
                  </a:moveTo>
                  <a:lnTo>
                    <a:pt x="425074" y="0"/>
                  </a:lnTo>
                  <a:cubicBezTo>
                    <a:pt x="449240" y="0"/>
                    <a:pt x="472416" y="9600"/>
                    <a:pt x="489503" y="26688"/>
                  </a:cubicBezTo>
                  <a:cubicBezTo>
                    <a:pt x="506591" y="43775"/>
                    <a:pt x="516191" y="66951"/>
                    <a:pt x="516191" y="91117"/>
                  </a:cubicBezTo>
                  <a:lnTo>
                    <a:pt x="516191" y="91117"/>
                  </a:lnTo>
                  <a:cubicBezTo>
                    <a:pt x="516191" y="115283"/>
                    <a:pt x="506591" y="138459"/>
                    <a:pt x="489503" y="155546"/>
                  </a:cubicBezTo>
                  <a:cubicBezTo>
                    <a:pt x="472416" y="172634"/>
                    <a:pt x="449240" y="182234"/>
                    <a:pt x="425074" y="182234"/>
                  </a:cubicBezTo>
                  <a:lnTo>
                    <a:pt x="91117" y="182234"/>
                  </a:lnTo>
                  <a:cubicBezTo>
                    <a:pt x="66951" y="182234"/>
                    <a:pt x="43775" y="172634"/>
                    <a:pt x="26688" y="155546"/>
                  </a:cubicBezTo>
                  <a:cubicBezTo>
                    <a:pt x="9600" y="138459"/>
                    <a:pt x="0" y="115283"/>
                    <a:pt x="0" y="91117"/>
                  </a:cubicBezTo>
                  <a:lnTo>
                    <a:pt x="0" y="91117"/>
                  </a:lnTo>
                  <a:cubicBezTo>
                    <a:pt x="0" y="66951"/>
                    <a:pt x="9600" y="43775"/>
                    <a:pt x="26688" y="26688"/>
                  </a:cubicBezTo>
                  <a:cubicBezTo>
                    <a:pt x="43775" y="9600"/>
                    <a:pt x="66951" y="0"/>
                    <a:pt x="911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516191" cy="220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b="true" sz="15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Dashboard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3909789" y="6721705"/>
            <a:ext cx="1949021" cy="691919"/>
            <a:chOff x="0" y="0"/>
            <a:chExt cx="513322" cy="182234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13322" cy="182234"/>
            </a:xfrm>
            <a:custGeom>
              <a:avLst/>
              <a:gdLst/>
              <a:ahLst/>
              <a:cxnLst/>
              <a:rect r="r" b="b" t="t" l="l"/>
              <a:pathLst>
                <a:path h="182234" w="513322">
                  <a:moveTo>
                    <a:pt x="91117" y="0"/>
                  </a:moveTo>
                  <a:lnTo>
                    <a:pt x="422206" y="0"/>
                  </a:lnTo>
                  <a:cubicBezTo>
                    <a:pt x="446371" y="0"/>
                    <a:pt x="469547" y="9600"/>
                    <a:pt x="486635" y="26688"/>
                  </a:cubicBezTo>
                  <a:cubicBezTo>
                    <a:pt x="503723" y="43775"/>
                    <a:pt x="513322" y="66951"/>
                    <a:pt x="513322" y="91117"/>
                  </a:cubicBezTo>
                  <a:lnTo>
                    <a:pt x="513322" y="91117"/>
                  </a:lnTo>
                  <a:cubicBezTo>
                    <a:pt x="513322" y="115283"/>
                    <a:pt x="503723" y="138459"/>
                    <a:pt x="486635" y="155546"/>
                  </a:cubicBezTo>
                  <a:cubicBezTo>
                    <a:pt x="469547" y="172634"/>
                    <a:pt x="446371" y="182234"/>
                    <a:pt x="422206" y="182234"/>
                  </a:cubicBezTo>
                  <a:lnTo>
                    <a:pt x="91117" y="182234"/>
                  </a:lnTo>
                  <a:cubicBezTo>
                    <a:pt x="66951" y="182234"/>
                    <a:pt x="43775" y="172634"/>
                    <a:pt x="26688" y="155546"/>
                  </a:cubicBezTo>
                  <a:cubicBezTo>
                    <a:pt x="9600" y="138459"/>
                    <a:pt x="0" y="115283"/>
                    <a:pt x="0" y="91117"/>
                  </a:cubicBezTo>
                  <a:lnTo>
                    <a:pt x="0" y="91117"/>
                  </a:lnTo>
                  <a:cubicBezTo>
                    <a:pt x="0" y="66951"/>
                    <a:pt x="9600" y="43775"/>
                    <a:pt x="26688" y="26688"/>
                  </a:cubicBezTo>
                  <a:cubicBezTo>
                    <a:pt x="43775" y="9600"/>
                    <a:pt x="66951" y="0"/>
                    <a:pt x="911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513322" cy="220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sz="1599" b="tru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EDA</a:t>
              </a:r>
            </a:p>
            <a:p>
              <a:pPr algn="ctr">
                <a:lnSpc>
                  <a:spcPts val="2239"/>
                </a:lnSpc>
              </a:pPr>
              <a:r>
                <a:rPr lang="en-US" b="true" sz="15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(Maps Visuals)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02567" y="1328617"/>
            <a:ext cx="15199609" cy="111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Methodology– 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2567" y="2397322"/>
            <a:ext cx="334476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Day VS Night Crimes: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011877" y="3027904"/>
            <a:ext cx="12264247" cy="6230396"/>
          </a:xfrm>
          <a:custGeom>
            <a:avLst/>
            <a:gdLst/>
            <a:ahLst/>
            <a:cxnLst/>
            <a:rect r="r" b="b" t="t" l="l"/>
            <a:pathLst>
              <a:path h="6230396" w="12264247">
                <a:moveTo>
                  <a:pt x="0" y="0"/>
                </a:moveTo>
                <a:lnTo>
                  <a:pt x="12264246" y="0"/>
                </a:lnTo>
                <a:lnTo>
                  <a:pt x="12264246" y="6230396"/>
                </a:lnTo>
                <a:lnTo>
                  <a:pt x="0" y="6230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89" r="0" b="-1538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143250" y="3429000"/>
            <a:ext cx="10110093" cy="5080322"/>
          </a:xfrm>
          <a:custGeom>
            <a:avLst/>
            <a:gdLst/>
            <a:ahLst/>
            <a:cxnLst/>
            <a:rect r="r" b="b" t="t" l="l"/>
            <a:pathLst>
              <a:path h="5080322" w="10110093">
                <a:moveTo>
                  <a:pt x="0" y="0"/>
                </a:moveTo>
                <a:lnTo>
                  <a:pt x="10110093" y="0"/>
                </a:lnTo>
                <a:lnTo>
                  <a:pt x="10110093" y="5080322"/>
                </a:lnTo>
                <a:lnTo>
                  <a:pt x="0" y="5080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858875" y="3810000"/>
            <a:ext cx="3086100" cy="1512648"/>
            <a:chOff x="0" y="0"/>
            <a:chExt cx="812800" cy="3983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398393"/>
            </a:xfrm>
            <a:custGeom>
              <a:avLst/>
              <a:gdLst/>
              <a:ahLst/>
              <a:cxnLst/>
              <a:rect r="r" b="b" t="t" l="l"/>
              <a:pathLst>
                <a:path h="39839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70452"/>
                  </a:lnTo>
                  <a:cubicBezTo>
                    <a:pt x="812800" y="304384"/>
                    <a:pt x="799321" y="336926"/>
                    <a:pt x="775327" y="360920"/>
                  </a:cubicBezTo>
                  <a:cubicBezTo>
                    <a:pt x="751333" y="384914"/>
                    <a:pt x="718791" y="398393"/>
                    <a:pt x="684859" y="398393"/>
                  </a:cubicBezTo>
                  <a:lnTo>
                    <a:pt x="127941" y="398393"/>
                  </a:lnTo>
                  <a:cubicBezTo>
                    <a:pt x="94009" y="398393"/>
                    <a:pt x="61467" y="384914"/>
                    <a:pt x="37473" y="360920"/>
                  </a:cubicBezTo>
                  <a:cubicBezTo>
                    <a:pt x="13479" y="336926"/>
                    <a:pt x="0" y="304384"/>
                    <a:pt x="0" y="27045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636EF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446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b="true" sz="2600" i="true">
                  <a:solidFill>
                    <a:srgbClr val="FFFFFF"/>
                  </a:solidFill>
                  <a:latin typeface="Inter Bold Italics"/>
                  <a:ea typeface="Inter Bold Italics"/>
                  <a:cs typeface="Inter Bold Italics"/>
                  <a:sym typeface="Inter Bold Italics"/>
                </a:rPr>
                <a:t>Day Count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119,549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02567" y="1328617"/>
            <a:ext cx="15199609" cy="111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Methodology– Visualization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858875" y="6191250"/>
            <a:ext cx="3086100" cy="1512648"/>
            <a:chOff x="0" y="0"/>
            <a:chExt cx="812800" cy="3983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398393"/>
            </a:xfrm>
            <a:custGeom>
              <a:avLst/>
              <a:gdLst/>
              <a:ahLst/>
              <a:cxnLst/>
              <a:rect r="r" b="b" t="t" l="l"/>
              <a:pathLst>
                <a:path h="39839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70452"/>
                  </a:lnTo>
                  <a:cubicBezTo>
                    <a:pt x="812800" y="304384"/>
                    <a:pt x="799321" y="336926"/>
                    <a:pt x="775327" y="360920"/>
                  </a:cubicBezTo>
                  <a:cubicBezTo>
                    <a:pt x="751333" y="384914"/>
                    <a:pt x="718791" y="398393"/>
                    <a:pt x="684859" y="398393"/>
                  </a:cubicBezTo>
                  <a:lnTo>
                    <a:pt x="127941" y="398393"/>
                  </a:lnTo>
                  <a:cubicBezTo>
                    <a:pt x="94009" y="398393"/>
                    <a:pt x="61467" y="384914"/>
                    <a:pt x="37473" y="360920"/>
                  </a:cubicBezTo>
                  <a:cubicBezTo>
                    <a:pt x="13479" y="336926"/>
                    <a:pt x="0" y="304384"/>
                    <a:pt x="0" y="27045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E553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446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b="true" sz="2600" i="true">
                  <a:solidFill>
                    <a:srgbClr val="FFFFFF"/>
                  </a:solidFill>
                  <a:latin typeface="Inter Bold Italics"/>
                  <a:ea typeface="Inter Bold Italics"/>
                  <a:cs typeface="Inter Bold Italics"/>
                  <a:sym typeface="Inter Bold Italics"/>
                </a:rPr>
                <a:t>Night </a:t>
              </a:r>
              <a:r>
                <a:rPr lang="en-US" b="true" sz="2600" i="true">
                  <a:solidFill>
                    <a:srgbClr val="FFFFFF"/>
                  </a:solidFill>
                  <a:latin typeface="Inter Bold Italics"/>
                  <a:ea typeface="Inter Bold Italics"/>
                  <a:cs typeface="Inter Bold Italics"/>
                  <a:sym typeface="Inter Bold Italics"/>
                </a:rPr>
                <a:t>Count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115,306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02567" y="2397322"/>
            <a:ext cx="334476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Day VS Night Crimes: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952084" y="3096120"/>
            <a:ext cx="11301259" cy="5413202"/>
          </a:xfrm>
          <a:custGeom>
            <a:avLst/>
            <a:gdLst/>
            <a:ahLst/>
            <a:cxnLst/>
            <a:rect r="r" b="b" t="t" l="l"/>
            <a:pathLst>
              <a:path h="5413202" w="11301259">
                <a:moveTo>
                  <a:pt x="0" y="0"/>
                </a:moveTo>
                <a:lnTo>
                  <a:pt x="11301259" y="0"/>
                </a:lnTo>
                <a:lnTo>
                  <a:pt x="11301259" y="5413202"/>
                </a:lnTo>
                <a:lnTo>
                  <a:pt x="0" y="541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226" r="0" b="-4989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02567" y="1328617"/>
            <a:ext cx="15199609" cy="111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Methodology– 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2567" y="2397322"/>
            <a:ext cx="562937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Domestic VS Non-Domestic Crimes: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078505" y="3338607"/>
            <a:ext cx="13447732" cy="5026090"/>
          </a:xfrm>
          <a:custGeom>
            <a:avLst/>
            <a:gdLst/>
            <a:ahLst/>
            <a:cxnLst/>
            <a:rect r="r" b="b" t="t" l="l"/>
            <a:pathLst>
              <a:path h="5026090" w="13447732">
                <a:moveTo>
                  <a:pt x="0" y="0"/>
                </a:moveTo>
                <a:lnTo>
                  <a:pt x="13447732" y="0"/>
                </a:lnTo>
                <a:lnTo>
                  <a:pt x="13447732" y="5026090"/>
                </a:lnTo>
                <a:lnTo>
                  <a:pt x="0" y="5026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143250" y="3429000"/>
            <a:ext cx="10061930" cy="5018387"/>
          </a:xfrm>
          <a:custGeom>
            <a:avLst/>
            <a:gdLst/>
            <a:ahLst/>
            <a:cxnLst/>
            <a:rect r="r" b="b" t="t" l="l"/>
            <a:pathLst>
              <a:path h="5018387" w="10061930">
                <a:moveTo>
                  <a:pt x="0" y="0"/>
                </a:moveTo>
                <a:lnTo>
                  <a:pt x="10061930" y="0"/>
                </a:lnTo>
                <a:lnTo>
                  <a:pt x="10061930" y="5018387"/>
                </a:lnTo>
                <a:lnTo>
                  <a:pt x="0" y="5018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2567" y="1328617"/>
            <a:ext cx="15199609" cy="111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Methodology– Visualization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858875" y="3810000"/>
            <a:ext cx="3086100" cy="1512648"/>
            <a:chOff x="0" y="0"/>
            <a:chExt cx="812800" cy="3983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398393"/>
            </a:xfrm>
            <a:custGeom>
              <a:avLst/>
              <a:gdLst/>
              <a:ahLst/>
              <a:cxnLst/>
              <a:rect r="r" b="b" t="t" l="l"/>
              <a:pathLst>
                <a:path h="39839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70452"/>
                  </a:lnTo>
                  <a:cubicBezTo>
                    <a:pt x="812800" y="304384"/>
                    <a:pt x="799321" y="336926"/>
                    <a:pt x="775327" y="360920"/>
                  </a:cubicBezTo>
                  <a:cubicBezTo>
                    <a:pt x="751333" y="384914"/>
                    <a:pt x="718791" y="398393"/>
                    <a:pt x="684859" y="398393"/>
                  </a:cubicBezTo>
                  <a:lnTo>
                    <a:pt x="127941" y="398393"/>
                  </a:lnTo>
                  <a:cubicBezTo>
                    <a:pt x="94009" y="398393"/>
                    <a:pt x="61467" y="384914"/>
                    <a:pt x="37473" y="360920"/>
                  </a:cubicBezTo>
                  <a:cubicBezTo>
                    <a:pt x="13479" y="336926"/>
                    <a:pt x="0" y="304384"/>
                    <a:pt x="0" y="27045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636EF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446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b="true" sz="2600" i="true">
                  <a:solidFill>
                    <a:srgbClr val="FFFFFF"/>
                  </a:solidFill>
                  <a:latin typeface="Inter Bold Italics"/>
                  <a:ea typeface="Inter Bold Italics"/>
                  <a:cs typeface="Inter Bold Italics"/>
                  <a:sym typeface="Inter Bold Italics"/>
                </a:rPr>
                <a:t>Non-</a:t>
              </a:r>
              <a:r>
                <a:rPr lang="en-US" b="true" sz="2600" i="true">
                  <a:solidFill>
                    <a:srgbClr val="FFFFFF"/>
                  </a:solidFill>
                  <a:latin typeface="Inter Bold Italics"/>
                  <a:ea typeface="Inter Bold Italics"/>
                  <a:cs typeface="Inter Bold Italics"/>
                  <a:sym typeface="Inter Bold Italics"/>
                </a:rPr>
                <a:t>Domestic: </a:t>
              </a:r>
              <a:r>
                <a:rPr lang="en-US" sz="2600" i="true">
                  <a:solidFill>
                    <a:srgbClr val="FFFFFF"/>
                  </a:solidFill>
                  <a:latin typeface="Inter Italics"/>
                  <a:ea typeface="Inter Italics"/>
                  <a:cs typeface="Inter Italics"/>
                  <a:sym typeface="Inter Italics"/>
                </a:rPr>
                <a:t>190,326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858875" y="6191250"/>
            <a:ext cx="3086100" cy="1512648"/>
            <a:chOff x="0" y="0"/>
            <a:chExt cx="812800" cy="3983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398393"/>
            </a:xfrm>
            <a:custGeom>
              <a:avLst/>
              <a:gdLst/>
              <a:ahLst/>
              <a:cxnLst/>
              <a:rect r="r" b="b" t="t" l="l"/>
              <a:pathLst>
                <a:path h="39839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70452"/>
                  </a:lnTo>
                  <a:cubicBezTo>
                    <a:pt x="812800" y="304384"/>
                    <a:pt x="799321" y="336926"/>
                    <a:pt x="775327" y="360920"/>
                  </a:cubicBezTo>
                  <a:cubicBezTo>
                    <a:pt x="751333" y="384914"/>
                    <a:pt x="718791" y="398393"/>
                    <a:pt x="684859" y="398393"/>
                  </a:cubicBezTo>
                  <a:lnTo>
                    <a:pt x="127941" y="398393"/>
                  </a:lnTo>
                  <a:cubicBezTo>
                    <a:pt x="94009" y="398393"/>
                    <a:pt x="61467" y="384914"/>
                    <a:pt x="37473" y="360920"/>
                  </a:cubicBezTo>
                  <a:cubicBezTo>
                    <a:pt x="13479" y="336926"/>
                    <a:pt x="0" y="304384"/>
                    <a:pt x="0" y="27045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E553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446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b="true" sz="2600" i="true">
                  <a:solidFill>
                    <a:srgbClr val="FFFFFF"/>
                  </a:solidFill>
                  <a:latin typeface="Inter Bold Italics"/>
                  <a:ea typeface="Inter Bold Italics"/>
                  <a:cs typeface="Inter Bold Italics"/>
                  <a:sym typeface="Inter Bold Italics"/>
                </a:rPr>
                <a:t>D</a:t>
              </a:r>
              <a:r>
                <a:rPr lang="en-US" b="true" sz="2600" i="true">
                  <a:solidFill>
                    <a:srgbClr val="FFFFFF"/>
                  </a:solidFill>
                  <a:latin typeface="Inter Bold Italics"/>
                  <a:ea typeface="Inter Bold Italics"/>
                  <a:cs typeface="Inter Bold Italics"/>
                  <a:sym typeface="Inter Bold Italics"/>
                </a:rPr>
                <a:t>omestic:</a:t>
              </a:r>
            </a:p>
            <a:p>
              <a:pPr algn="ctr">
                <a:lnSpc>
                  <a:spcPts val="3640"/>
                </a:lnSpc>
              </a:pPr>
              <a:r>
                <a:rPr lang="en-US" b="true" sz="2600" i="true">
                  <a:solidFill>
                    <a:srgbClr val="FFFFFF"/>
                  </a:solidFill>
                  <a:latin typeface="Inter Bold Italics"/>
                  <a:ea typeface="Inter Bold Italics"/>
                  <a:cs typeface="Inter Bold Italics"/>
                  <a:sym typeface="Inter Bold Italics"/>
                </a:rPr>
                <a:t> </a:t>
              </a:r>
              <a:r>
                <a:rPr lang="en-US" sz="26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44,529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02567" y="2397322"/>
            <a:ext cx="562937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Domestic VS Non-Domestic Crimes: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259172" y="3293257"/>
            <a:ext cx="10825185" cy="5777943"/>
          </a:xfrm>
          <a:custGeom>
            <a:avLst/>
            <a:gdLst/>
            <a:ahLst/>
            <a:cxnLst/>
            <a:rect r="r" b="b" t="t" l="l"/>
            <a:pathLst>
              <a:path h="5777943" w="10825185">
                <a:moveTo>
                  <a:pt x="0" y="0"/>
                </a:moveTo>
                <a:lnTo>
                  <a:pt x="10825185" y="0"/>
                </a:lnTo>
                <a:lnTo>
                  <a:pt x="10825185" y="5777943"/>
                </a:lnTo>
                <a:lnTo>
                  <a:pt x="0" y="5777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2567" y="1328617"/>
            <a:ext cx="15199609" cy="111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Methodology– Visualization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2567" y="2625897"/>
            <a:ext cx="609659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Domestic Crimes Day VS Night Crimes: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58875" y="6191250"/>
            <a:ext cx="3086100" cy="1512648"/>
            <a:chOff x="0" y="0"/>
            <a:chExt cx="812800" cy="3983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398393"/>
            </a:xfrm>
            <a:custGeom>
              <a:avLst/>
              <a:gdLst/>
              <a:ahLst/>
              <a:cxnLst/>
              <a:rect r="r" b="b" t="t" l="l"/>
              <a:pathLst>
                <a:path h="39839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70452"/>
                  </a:lnTo>
                  <a:cubicBezTo>
                    <a:pt x="812800" y="304384"/>
                    <a:pt x="799321" y="336926"/>
                    <a:pt x="775327" y="360920"/>
                  </a:cubicBezTo>
                  <a:cubicBezTo>
                    <a:pt x="751333" y="384914"/>
                    <a:pt x="718791" y="398393"/>
                    <a:pt x="684859" y="398393"/>
                  </a:cubicBezTo>
                  <a:lnTo>
                    <a:pt x="127941" y="398393"/>
                  </a:lnTo>
                  <a:cubicBezTo>
                    <a:pt x="94009" y="398393"/>
                    <a:pt x="61467" y="384914"/>
                    <a:pt x="37473" y="360920"/>
                  </a:cubicBezTo>
                  <a:cubicBezTo>
                    <a:pt x="13479" y="336926"/>
                    <a:pt x="0" y="304384"/>
                    <a:pt x="0" y="27045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E553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446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b="true" sz="2600" i="true">
                  <a:solidFill>
                    <a:srgbClr val="FFFFFF"/>
                  </a:solidFill>
                  <a:latin typeface="Inter Bold Italics"/>
                  <a:ea typeface="Inter Bold Italics"/>
                  <a:cs typeface="Inter Bold Italics"/>
                  <a:sym typeface="Inter Bold Italics"/>
                </a:rPr>
                <a:t>Night coun</a:t>
              </a:r>
              <a:r>
                <a:rPr lang="en-US" b="true" sz="2600" i="true">
                  <a:solidFill>
                    <a:srgbClr val="FFFFFF"/>
                  </a:solidFill>
                  <a:latin typeface="Inter Bold Italics"/>
                  <a:ea typeface="Inter Bold Italics"/>
                  <a:cs typeface="Inter Bold Italics"/>
                  <a:sym typeface="Inter Bold Italics"/>
                </a:rPr>
                <a:t>t:</a:t>
              </a:r>
            </a:p>
            <a:p>
              <a:pPr algn="ctr">
                <a:lnSpc>
                  <a:spcPts val="3640"/>
                </a:lnSpc>
              </a:pPr>
              <a:r>
                <a:rPr lang="en-US" b="true" sz="2600" i="true">
                  <a:solidFill>
                    <a:srgbClr val="FFFFFF"/>
                  </a:solidFill>
                  <a:latin typeface="Inter Bold Italics"/>
                  <a:ea typeface="Inter Bold Italics"/>
                  <a:cs typeface="Inter Bold Italics"/>
                  <a:sym typeface="Inter Bold Italics"/>
                </a:rPr>
                <a:t>23,549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858875" y="3810000"/>
            <a:ext cx="3086100" cy="1512648"/>
            <a:chOff x="0" y="0"/>
            <a:chExt cx="812800" cy="3983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398393"/>
            </a:xfrm>
            <a:custGeom>
              <a:avLst/>
              <a:gdLst/>
              <a:ahLst/>
              <a:cxnLst/>
              <a:rect r="r" b="b" t="t" l="l"/>
              <a:pathLst>
                <a:path h="398393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70452"/>
                  </a:lnTo>
                  <a:cubicBezTo>
                    <a:pt x="812800" y="304384"/>
                    <a:pt x="799321" y="336926"/>
                    <a:pt x="775327" y="360920"/>
                  </a:cubicBezTo>
                  <a:cubicBezTo>
                    <a:pt x="751333" y="384914"/>
                    <a:pt x="718791" y="398393"/>
                    <a:pt x="684859" y="398393"/>
                  </a:cubicBezTo>
                  <a:lnTo>
                    <a:pt x="127941" y="398393"/>
                  </a:lnTo>
                  <a:cubicBezTo>
                    <a:pt x="94009" y="398393"/>
                    <a:pt x="61467" y="384914"/>
                    <a:pt x="37473" y="360920"/>
                  </a:cubicBezTo>
                  <a:cubicBezTo>
                    <a:pt x="13479" y="336926"/>
                    <a:pt x="0" y="304384"/>
                    <a:pt x="0" y="270452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636EF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446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b="true" sz="2600" i="true">
                  <a:solidFill>
                    <a:srgbClr val="FFFFFF"/>
                  </a:solidFill>
                  <a:latin typeface="Inter Bold Italics"/>
                  <a:ea typeface="Inter Bold Italics"/>
                  <a:cs typeface="Inter Bold Italics"/>
                  <a:sym typeface="Inter Bold Italics"/>
                </a:rPr>
                <a:t>Day </a:t>
              </a:r>
              <a:r>
                <a:rPr lang="en-US" b="true" sz="2600" i="true">
                  <a:solidFill>
                    <a:srgbClr val="FFFFFF"/>
                  </a:solidFill>
                  <a:latin typeface="Inter Bold Italics"/>
                  <a:ea typeface="Inter Bold Italics"/>
                  <a:cs typeface="Inter Bold Italics"/>
                  <a:sym typeface="Inter Bold Italics"/>
                </a:rPr>
                <a:t>count:</a:t>
              </a:r>
            </a:p>
            <a:p>
              <a:pPr algn="ctr">
                <a:lnSpc>
                  <a:spcPts val="3640"/>
                </a:lnSpc>
              </a:pPr>
              <a:r>
                <a:rPr lang="en-US" b="true" sz="2600" i="true">
                  <a:solidFill>
                    <a:srgbClr val="FFFFFF"/>
                  </a:solidFill>
                  <a:latin typeface="Inter Bold Italics"/>
                  <a:ea typeface="Inter Bold Italics"/>
                  <a:cs typeface="Inter Bold Italics"/>
                  <a:sym typeface="Inter Bold Italics"/>
                </a:rPr>
                <a:t> </a:t>
              </a:r>
              <a:r>
                <a:rPr lang="en-US" sz="26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20,980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143250" y="3429000"/>
            <a:ext cx="10089224" cy="4716712"/>
          </a:xfrm>
          <a:custGeom>
            <a:avLst/>
            <a:gdLst/>
            <a:ahLst/>
            <a:cxnLst/>
            <a:rect r="r" b="b" t="t" l="l"/>
            <a:pathLst>
              <a:path h="4716712" w="10089224">
                <a:moveTo>
                  <a:pt x="0" y="0"/>
                </a:moveTo>
                <a:lnTo>
                  <a:pt x="10089224" y="0"/>
                </a:lnTo>
                <a:lnTo>
                  <a:pt x="10089224" y="4716712"/>
                </a:lnTo>
                <a:lnTo>
                  <a:pt x="0" y="4716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02567" y="1328617"/>
            <a:ext cx="15199609" cy="111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Methodology– Visualization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2567" y="2397322"/>
            <a:ext cx="609659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Domestic Crimes Day VS Night Crimes: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430994" y="4334921"/>
            <a:ext cx="7073784" cy="4359219"/>
          </a:xfrm>
          <a:custGeom>
            <a:avLst/>
            <a:gdLst/>
            <a:ahLst/>
            <a:cxnLst/>
            <a:rect r="r" b="b" t="t" l="l"/>
            <a:pathLst>
              <a:path h="4359219" w="7073784">
                <a:moveTo>
                  <a:pt x="0" y="0"/>
                </a:moveTo>
                <a:lnTo>
                  <a:pt x="7073783" y="0"/>
                </a:lnTo>
                <a:lnTo>
                  <a:pt x="7073783" y="4359220"/>
                </a:lnTo>
                <a:lnTo>
                  <a:pt x="0" y="4359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537576" y="3756232"/>
          <a:ext cx="3151819" cy="5086350"/>
        </p:xfrm>
        <a:graphic>
          <a:graphicData uri="http://schemas.openxmlformats.org/drawingml/2006/table">
            <a:tbl>
              <a:tblPr/>
              <a:tblGrid>
                <a:gridCol w="1862391"/>
                <a:gridCol w="1289428"/>
              </a:tblGrid>
              <a:tr h="10268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Crime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Domestic 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7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Battery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22146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Assault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5986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Other Damage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5751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8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Criminal Damage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3958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Theft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202567" y="1328617"/>
            <a:ext cx="15199609" cy="111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Methodology– Visualization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5913" y="3146729"/>
            <a:ext cx="753645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Domestic Crimes type count &amp; Top 10 locations::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376613" y="3985647"/>
            <a:ext cx="9534773" cy="4970001"/>
          </a:xfrm>
          <a:custGeom>
            <a:avLst/>
            <a:gdLst/>
            <a:ahLst/>
            <a:cxnLst/>
            <a:rect r="r" b="b" t="t" l="l"/>
            <a:pathLst>
              <a:path h="4970001" w="9534773">
                <a:moveTo>
                  <a:pt x="0" y="0"/>
                </a:moveTo>
                <a:lnTo>
                  <a:pt x="9534774" y="0"/>
                </a:lnTo>
                <a:lnTo>
                  <a:pt x="9534774" y="4970000"/>
                </a:lnTo>
                <a:lnTo>
                  <a:pt x="0" y="497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2567" y="1328617"/>
            <a:ext cx="15199609" cy="111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Methodology– Visualization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397322"/>
            <a:ext cx="3600847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Crime Trend over time: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94993" y="1445016"/>
            <a:ext cx="9799309" cy="4661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50"/>
              </a:lnSpc>
            </a:pPr>
            <a:r>
              <a:rPr lang="en-US" sz="10787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Dashboard &amp; Key Insights</a:t>
            </a:r>
          </a:p>
          <a:p>
            <a:pPr algn="l">
              <a:lnSpc>
                <a:spcPts val="1165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348333" y="5177944"/>
            <a:ext cx="9366052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Most frequent crime types:  theft, battery, narcotics</a:t>
            </a:r>
          </a:p>
          <a:p>
            <a:pPr algn="l"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Areas with highest crime density (map visual)</a:t>
            </a:r>
          </a:p>
          <a:p>
            <a:pPr algn="l"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Peak crime times: day vs. night, weekdays vs. weekends</a:t>
            </a:r>
          </a:p>
          <a:p>
            <a:pPr algn="l"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Interactive maps reveal hotspots for targeted policing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033452"/>
            <a:ext cx="13748535" cy="325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86"/>
              </a:lnSpc>
            </a:pPr>
            <a:r>
              <a:rPr lang="en-US" sz="11006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Conclusion </a:t>
            </a:r>
          </a:p>
          <a:p>
            <a:pPr algn="l">
              <a:lnSpc>
                <a:spcPts val="1188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998976" y="4354023"/>
            <a:ext cx="12290049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Data-driven insights reveal geospatial crime patterns in Chicago effectively</a:t>
            </a:r>
          </a:p>
          <a:p>
            <a:pPr algn="ctr"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Streamlit dashboard allows interactive exploration for decision-making</a:t>
            </a:r>
          </a:p>
          <a:p>
            <a:pPr algn="ctr"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Limitations: only reported crimes included, some data may be missing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39659" y="985532"/>
            <a:ext cx="19967318" cy="8272061"/>
            <a:chOff x="0" y="0"/>
            <a:chExt cx="5258882" cy="2178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58882" cy="2178650"/>
            </a:xfrm>
            <a:custGeom>
              <a:avLst/>
              <a:gdLst/>
              <a:ahLst/>
              <a:cxnLst/>
              <a:rect r="r" b="b" t="t" l="l"/>
              <a:pathLst>
                <a:path h="2178650" w="5258882">
                  <a:moveTo>
                    <a:pt x="0" y="0"/>
                  </a:moveTo>
                  <a:lnTo>
                    <a:pt x="5258882" y="0"/>
                  </a:lnTo>
                  <a:lnTo>
                    <a:pt x="5258882" y="2178650"/>
                  </a:lnTo>
                  <a:lnTo>
                    <a:pt x="0" y="2178650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258882" cy="219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38225" y="1438202"/>
            <a:ext cx="5756793" cy="160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11"/>
              </a:lnSpc>
            </a:pPr>
            <a:r>
              <a:rPr lang="en-US" sz="10733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Content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5538" y="5191052"/>
            <a:ext cx="2877444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9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Problem Statment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52780" y="3313982"/>
            <a:ext cx="1682960" cy="157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9466">
                <a:solidFill>
                  <a:srgbClr val="010101"/>
                </a:solidFill>
                <a:latin typeface="Codec Pro"/>
                <a:ea typeface="Codec Pro"/>
                <a:cs typeface="Codec Pro"/>
                <a:sym typeface="Codec Pro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96659" y="6142468"/>
            <a:ext cx="1682960" cy="157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9466">
                <a:solidFill>
                  <a:srgbClr val="010101"/>
                </a:solidFill>
                <a:latin typeface="Codec Pro"/>
                <a:ea typeface="Codec Pro"/>
                <a:cs typeface="Codec Pro"/>
                <a:sym typeface="Codec Pro"/>
              </a:rPr>
              <a:t>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82377" y="5209964"/>
            <a:ext cx="2877444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9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Ojectives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79619" y="3313982"/>
            <a:ext cx="1682960" cy="157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9466">
                <a:solidFill>
                  <a:srgbClr val="010101"/>
                </a:solidFill>
                <a:latin typeface="Codec Pro"/>
                <a:ea typeface="Codec Pro"/>
                <a:cs typeface="Codec Pro"/>
                <a:sym typeface="Codec Pro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99417" y="7715039"/>
            <a:ext cx="287744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9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Dashboard &amp; </a:t>
            </a:r>
            <a:r>
              <a:rPr lang="en-US" sz="229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Key Insights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12045" y="6142468"/>
            <a:ext cx="1682960" cy="157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9466">
                <a:solidFill>
                  <a:srgbClr val="010101"/>
                </a:solidFill>
                <a:latin typeface="Codec Pro"/>
                <a:ea typeface="Codec Pro"/>
                <a:cs typeface="Codec Pro"/>
                <a:sym typeface="Codec Pro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13143" y="5191052"/>
            <a:ext cx="2877444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9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Dataset 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58805" y="3295070"/>
            <a:ext cx="1682960" cy="157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9466">
                <a:solidFill>
                  <a:srgbClr val="010101"/>
                </a:solidFill>
                <a:latin typeface="Codec Pro"/>
                <a:ea typeface="Codec Pro"/>
                <a:cs typeface="Codec Pro"/>
                <a:sym typeface="Codec Pro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22842" y="7886489"/>
            <a:ext cx="2877444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9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Conclusion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47837" y="5191052"/>
            <a:ext cx="2877444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9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Methodology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92414" y="3295070"/>
            <a:ext cx="1682960" cy="157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9466">
                <a:solidFill>
                  <a:srgbClr val="010101"/>
                </a:solidFill>
                <a:latin typeface="Codec Pro"/>
                <a:ea typeface="Codec Pro"/>
                <a:cs typeface="Codec Pro"/>
                <a:sym typeface="Codec Pro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03185" y="6142468"/>
            <a:ext cx="1682960" cy="157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9466">
                <a:solidFill>
                  <a:srgbClr val="010101"/>
                </a:solidFill>
                <a:latin typeface="Codec Pro"/>
                <a:ea typeface="Codec Pro"/>
                <a:cs typeface="Codec Pro"/>
                <a:sym typeface="Codec Pro"/>
              </a:rPr>
              <a:t>07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05944" y="7886489"/>
            <a:ext cx="2877444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9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Appe</a:t>
            </a:r>
            <a:r>
              <a:rPr lang="en-US" sz="229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ndix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8819515"/>
            <a:ext cx="260027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2025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5763" y="4272687"/>
            <a:ext cx="13748535" cy="175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6"/>
              </a:lnSpc>
            </a:pPr>
            <a:r>
              <a:rPr lang="en-US" sz="11006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Thank you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8819515"/>
            <a:ext cx="260027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2025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5763" y="4272687"/>
            <a:ext cx="13748535" cy="175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6"/>
              </a:lnSpc>
            </a:pPr>
            <a:r>
              <a:rPr lang="en-US" sz="11006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Appendix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863903" y="4020641"/>
            <a:ext cx="10724561" cy="4448350"/>
          </a:xfrm>
          <a:custGeom>
            <a:avLst/>
            <a:gdLst/>
            <a:ahLst/>
            <a:cxnLst/>
            <a:rect r="r" b="b" t="t" l="l"/>
            <a:pathLst>
              <a:path h="4448350" w="10724561">
                <a:moveTo>
                  <a:pt x="0" y="0"/>
                </a:moveTo>
                <a:lnTo>
                  <a:pt x="10724562" y="0"/>
                </a:lnTo>
                <a:lnTo>
                  <a:pt x="10724562" y="4448350"/>
                </a:lnTo>
                <a:lnTo>
                  <a:pt x="0" y="4448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34" r="-484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2567" y="1328617"/>
            <a:ext cx="15199609" cy="111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Additional </a:t>
            </a: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Visualization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198371"/>
            <a:ext cx="4770636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Total Arrest count per district :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97002" y="3846355"/>
            <a:ext cx="9763349" cy="5015921"/>
          </a:xfrm>
          <a:custGeom>
            <a:avLst/>
            <a:gdLst/>
            <a:ahLst/>
            <a:cxnLst/>
            <a:rect r="r" b="b" t="t" l="l"/>
            <a:pathLst>
              <a:path h="5015921" w="9763349">
                <a:moveTo>
                  <a:pt x="0" y="0"/>
                </a:moveTo>
                <a:lnTo>
                  <a:pt x="9763349" y="0"/>
                </a:lnTo>
                <a:lnTo>
                  <a:pt x="9763349" y="5015921"/>
                </a:lnTo>
                <a:lnTo>
                  <a:pt x="0" y="5015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2567" y="1328617"/>
            <a:ext cx="15199609" cy="111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Additional </a:t>
            </a: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Visualization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4144" y="3198371"/>
            <a:ext cx="3835797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Top 10 Crime Locations::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62901" y="3992632"/>
            <a:ext cx="10478941" cy="5265668"/>
          </a:xfrm>
          <a:custGeom>
            <a:avLst/>
            <a:gdLst/>
            <a:ahLst/>
            <a:cxnLst/>
            <a:rect r="r" b="b" t="t" l="l"/>
            <a:pathLst>
              <a:path h="5265668" w="10478941">
                <a:moveTo>
                  <a:pt x="0" y="0"/>
                </a:moveTo>
                <a:lnTo>
                  <a:pt x="10478941" y="0"/>
                </a:lnTo>
                <a:lnTo>
                  <a:pt x="10478941" y="5265668"/>
                </a:lnTo>
                <a:lnTo>
                  <a:pt x="0" y="5265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2567" y="1328617"/>
            <a:ext cx="15199609" cy="111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Additional </a:t>
            </a: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Visualization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5075" y="3198371"/>
            <a:ext cx="417393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Arrest rate by crime type: :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94368" y="3834780"/>
            <a:ext cx="8170217" cy="5177875"/>
          </a:xfrm>
          <a:custGeom>
            <a:avLst/>
            <a:gdLst/>
            <a:ahLst/>
            <a:cxnLst/>
            <a:rect r="r" b="b" t="t" l="l"/>
            <a:pathLst>
              <a:path h="5177875" w="8170217">
                <a:moveTo>
                  <a:pt x="0" y="0"/>
                </a:moveTo>
                <a:lnTo>
                  <a:pt x="8170217" y="0"/>
                </a:lnTo>
                <a:lnTo>
                  <a:pt x="8170217" y="5177875"/>
                </a:lnTo>
                <a:lnTo>
                  <a:pt x="0" y="5177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2567" y="1328617"/>
            <a:ext cx="15199609" cy="111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Additional </a:t>
            </a: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Visualization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2567" y="3171778"/>
            <a:ext cx="501868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Top 5 descriptions for Robbery: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913939" y="4073809"/>
            <a:ext cx="9776864" cy="4802884"/>
          </a:xfrm>
          <a:custGeom>
            <a:avLst/>
            <a:gdLst/>
            <a:ahLst/>
            <a:cxnLst/>
            <a:rect r="r" b="b" t="t" l="l"/>
            <a:pathLst>
              <a:path h="4802884" w="9776864">
                <a:moveTo>
                  <a:pt x="0" y="0"/>
                </a:moveTo>
                <a:lnTo>
                  <a:pt x="9776864" y="0"/>
                </a:lnTo>
                <a:lnTo>
                  <a:pt x="9776864" y="4802884"/>
                </a:lnTo>
                <a:lnTo>
                  <a:pt x="0" y="4802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2567" y="1328617"/>
            <a:ext cx="15199609" cy="111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Additional </a:t>
            </a: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Visualization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4194" y="3198371"/>
            <a:ext cx="4447381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Top 5 descriptions for theft: 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493371" y="4223485"/>
            <a:ext cx="11301259" cy="3927187"/>
          </a:xfrm>
          <a:custGeom>
            <a:avLst/>
            <a:gdLst/>
            <a:ahLst/>
            <a:cxnLst/>
            <a:rect r="r" b="b" t="t" l="l"/>
            <a:pathLst>
              <a:path h="3927187" w="11301259">
                <a:moveTo>
                  <a:pt x="0" y="0"/>
                </a:moveTo>
                <a:lnTo>
                  <a:pt x="11301258" y="0"/>
                </a:lnTo>
                <a:lnTo>
                  <a:pt x="11301258" y="3927188"/>
                </a:lnTo>
                <a:lnTo>
                  <a:pt x="0" y="3927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2567" y="1328617"/>
            <a:ext cx="15199609" cy="111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Additional </a:t>
            </a:r>
            <a:r>
              <a:rPr lang="en-US" sz="699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Visualization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3339" y="3414043"/>
            <a:ext cx="574575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10101"/>
                </a:solidFill>
                <a:latin typeface="Inter"/>
                <a:ea typeface="Inter"/>
                <a:cs typeface="Inter"/>
                <a:sym typeface="Inter"/>
              </a:rPr>
              <a:t>Crime time pattern by type of crime: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55762" y="652287"/>
            <a:ext cx="21416207" cy="8938550"/>
            <a:chOff x="0" y="0"/>
            <a:chExt cx="5640482" cy="23541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354186"/>
            </a:xfrm>
            <a:custGeom>
              <a:avLst/>
              <a:gdLst/>
              <a:ahLst/>
              <a:cxnLst/>
              <a:rect r="r" b="b" t="t" l="l"/>
              <a:pathLst>
                <a:path h="2354186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354186"/>
                  </a:lnTo>
                  <a:lnTo>
                    <a:pt x="0" y="2354186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373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42975"/>
            <a:ext cx="12780917" cy="319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74"/>
              </a:lnSpc>
            </a:pPr>
            <a:r>
              <a:rPr lang="en-US" sz="1080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Problem Statement</a:t>
            </a:r>
          </a:p>
          <a:p>
            <a:pPr algn="l">
              <a:lnSpc>
                <a:spcPts val="1167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97619" y="4819967"/>
            <a:ext cx="14841141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10101"/>
                </a:solidFill>
                <a:latin typeface="Canva Sans"/>
                <a:ea typeface="Canva Sans"/>
                <a:cs typeface="Canva Sans"/>
                <a:sym typeface="Canva Sans"/>
              </a:rPr>
              <a:t>High Crime rates affect public safety an</a:t>
            </a:r>
            <a:r>
              <a:rPr lang="en-US" sz="3399">
                <a:solidFill>
                  <a:srgbClr val="010101"/>
                </a:solidFill>
                <a:latin typeface="Canva Sans"/>
                <a:ea typeface="Canva Sans"/>
                <a:cs typeface="Canva Sans"/>
                <a:sym typeface="Canva Sans"/>
              </a:rPr>
              <a:t>d law enforcement.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10101"/>
                </a:solidFill>
                <a:latin typeface="Canva Sans"/>
                <a:ea typeface="Canva Sans"/>
                <a:cs typeface="Canva Sans"/>
                <a:sym typeface="Canva Sans"/>
              </a:rPr>
              <a:t>Difficult to understand </a:t>
            </a:r>
            <a:r>
              <a:rPr lang="en-US" sz="3399">
                <a:solidFill>
                  <a:srgbClr val="010101"/>
                </a:solidFill>
                <a:latin typeface="Canva Sans"/>
                <a:ea typeface="Canva Sans"/>
                <a:cs typeface="Canva Sans"/>
                <a:sym typeface="Canva Sans"/>
              </a:rPr>
              <a:t>crime patterns without proper analysis.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10101"/>
                </a:solidFill>
                <a:latin typeface="Canva Sans"/>
                <a:ea typeface="Canva Sans"/>
                <a:cs typeface="Canva Sans"/>
                <a:sym typeface="Canva Sans"/>
              </a:rPr>
              <a:t>Lack of clear visualization makes it hard to identify hotspots quickly.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07598" y="595079"/>
            <a:ext cx="21416207" cy="8938550"/>
            <a:chOff x="0" y="0"/>
            <a:chExt cx="5640482" cy="23541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354186"/>
            </a:xfrm>
            <a:custGeom>
              <a:avLst/>
              <a:gdLst/>
              <a:ahLst/>
              <a:cxnLst/>
              <a:rect r="r" b="b" t="t" l="l"/>
              <a:pathLst>
                <a:path h="2354186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354186"/>
                  </a:lnTo>
                  <a:lnTo>
                    <a:pt x="0" y="2354186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373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42975"/>
            <a:ext cx="12780917" cy="172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74"/>
              </a:lnSpc>
            </a:pPr>
            <a:r>
              <a:rPr lang="en-US" sz="1080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37489"/>
            <a:ext cx="16849068" cy="494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4552" indent="-337276" lvl="1">
              <a:lnSpc>
                <a:spcPts val="4374"/>
              </a:lnSpc>
              <a:buFont typeface="Arial"/>
              <a:buChar char="•"/>
            </a:pPr>
            <a:r>
              <a:rPr lang="en-US" sz="3124">
                <a:solidFill>
                  <a:srgbClr val="010101"/>
                </a:solidFill>
                <a:latin typeface="Canva Sans"/>
                <a:ea typeface="Canva Sans"/>
                <a:cs typeface="Canva Sans"/>
                <a:sym typeface="Canva Sans"/>
              </a:rPr>
              <a:t>Explore geospatial crime patterns using longitude and latitude coordinates.</a:t>
            </a:r>
          </a:p>
          <a:p>
            <a:pPr algn="l" marL="674552" indent="-337276" lvl="1">
              <a:lnSpc>
                <a:spcPts val="4374"/>
              </a:lnSpc>
              <a:buFont typeface="Arial"/>
              <a:buChar char="•"/>
            </a:pPr>
            <a:r>
              <a:rPr lang="en-US" sz="3124">
                <a:solidFill>
                  <a:srgbClr val="010101"/>
                </a:solidFill>
                <a:latin typeface="Canva Sans"/>
                <a:ea typeface="Canva Sans"/>
                <a:cs typeface="Canva Sans"/>
                <a:sym typeface="Canva Sans"/>
              </a:rPr>
              <a:t>Perform a full ED</a:t>
            </a:r>
            <a:r>
              <a:rPr lang="en-US" sz="3124">
                <a:solidFill>
                  <a:srgbClr val="010101"/>
                </a:solidFill>
                <a:latin typeface="Canva Sans"/>
                <a:ea typeface="Canva Sans"/>
                <a:cs typeface="Canva Sans"/>
                <a:sym typeface="Canva Sans"/>
              </a:rPr>
              <a:t>A process to understand data quality, distributions, and trends.</a:t>
            </a:r>
          </a:p>
          <a:p>
            <a:pPr algn="l" marL="674552" indent="-337276" lvl="1">
              <a:lnSpc>
                <a:spcPts val="4374"/>
              </a:lnSpc>
              <a:buFont typeface="Arial"/>
              <a:buChar char="•"/>
            </a:pPr>
            <a:r>
              <a:rPr lang="en-US" sz="3124">
                <a:solidFill>
                  <a:srgbClr val="010101"/>
                </a:solidFill>
                <a:latin typeface="Canva Sans"/>
                <a:ea typeface="Canva Sans"/>
                <a:cs typeface="Canva Sans"/>
                <a:sym typeface="Canva Sans"/>
              </a:rPr>
              <a:t>Visualize crime data using interactive maps to identify hotspots and temporal patterns.</a:t>
            </a:r>
          </a:p>
          <a:p>
            <a:pPr algn="l" marL="674552" indent="-337276" lvl="1">
              <a:lnSpc>
                <a:spcPts val="4374"/>
              </a:lnSpc>
              <a:buFont typeface="Arial"/>
              <a:buChar char="•"/>
            </a:pPr>
            <a:r>
              <a:rPr lang="en-US" sz="3124">
                <a:solidFill>
                  <a:srgbClr val="010101"/>
                </a:solidFill>
                <a:latin typeface="Canva Sans"/>
                <a:ea typeface="Canva Sans"/>
                <a:cs typeface="Canva Sans"/>
                <a:sym typeface="Canva Sans"/>
              </a:rPr>
              <a:t>Develop a Streamlit dashboard for interactive exploration of crime patterns and insights.</a:t>
            </a:r>
          </a:p>
          <a:p>
            <a:pPr algn="l" marL="674552" indent="-337276" lvl="1">
              <a:lnSpc>
                <a:spcPts val="4374"/>
              </a:lnSpc>
              <a:buFont typeface="Arial"/>
              <a:buChar char="•"/>
            </a:pPr>
            <a:r>
              <a:rPr lang="en-US" sz="3124">
                <a:solidFill>
                  <a:srgbClr val="010101"/>
                </a:solidFill>
                <a:latin typeface="Canva Sans"/>
                <a:ea typeface="Canva Sans"/>
                <a:cs typeface="Canva Sans"/>
                <a:sym typeface="Canva Sans"/>
              </a:rPr>
              <a:t>Provide actionable insights to support data-driven decisions for public safety and resource allocation.</a:t>
            </a:r>
          </a:p>
          <a:p>
            <a:pPr algn="l">
              <a:lnSpc>
                <a:spcPts val="437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70372"/>
            <a:chOff x="0" y="0"/>
            <a:chExt cx="5640482" cy="24152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15242"/>
            </a:xfrm>
            <a:custGeom>
              <a:avLst/>
              <a:gdLst/>
              <a:ahLst/>
              <a:cxnLst/>
              <a:rect r="r" b="b" t="t" l="l"/>
              <a:pathLst>
                <a:path h="2415242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15242"/>
                  </a:lnTo>
                  <a:lnTo>
                    <a:pt x="0" y="2415242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34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42975"/>
            <a:ext cx="8833451" cy="172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74"/>
              </a:lnSpc>
            </a:pPr>
            <a:r>
              <a:rPr lang="en-US" sz="1080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8029" y="3432297"/>
            <a:ext cx="15791942" cy="3766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263" indent="-308631" lvl="1">
              <a:lnSpc>
                <a:spcPts val="4002"/>
              </a:lnSpc>
              <a:buFont typeface="Arial"/>
              <a:buChar char="•"/>
            </a:pPr>
            <a:r>
              <a:rPr lang="en-US" b="true" sz="2859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Name: </a:t>
            </a:r>
            <a:r>
              <a:rPr lang="en-US" sz="2859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Chicago crime dataset</a:t>
            </a:r>
          </a:p>
          <a:p>
            <a:pPr algn="l" marL="617263" indent="-308631" lvl="1">
              <a:lnSpc>
                <a:spcPts val="4002"/>
              </a:lnSpc>
              <a:buFont typeface="Arial"/>
              <a:buChar char="•"/>
            </a:pPr>
            <a:r>
              <a:rPr lang="en-US" b="true" sz="2859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Source</a:t>
            </a:r>
          </a:p>
          <a:p>
            <a:pPr algn="l" marL="968050" indent="-322683" lvl="2">
              <a:lnSpc>
                <a:spcPts val="3138"/>
              </a:lnSpc>
              <a:buFont typeface="Arial"/>
              <a:buChar char="⚬"/>
            </a:pPr>
            <a:r>
              <a:rPr lang="en-US" b="true" sz="2241" u="sng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3" tooltip="https://data.cityofchicago.org"/>
              </a:rPr>
              <a:t>Chicago Data Portal</a:t>
            </a:r>
          </a:p>
          <a:p>
            <a:pPr algn="l" marL="968050" indent="-322683" lvl="2">
              <a:lnSpc>
                <a:spcPts val="3138"/>
              </a:lnSpc>
              <a:buFont typeface="Arial"/>
              <a:buChar char="⚬"/>
            </a:pPr>
            <a:r>
              <a:rPr lang="en-US" b="true" sz="2241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 Period: January 1, 2022 - December 31, 2022</a:t>
            </a:r>
          </a:p>
          <a:p>
            <a:pPr algn="l" marL="617263" indent="-308631" lvl="1">
              <a:lnSpc>
                <a:spcPts val="4002"/>
              </a:lnSpc>
              <a:buFont typeface="Arial"/>
              <a:buChar char="•"/>
            </a:pPr>
            <a:r>
              <a:rPr lang="en-US" b="true" sz="2859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Purpose: </a:t>
            </a:r>
            <a:r>
              <a:rPr lang="en-US" sz="2859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Analyze crime trends and patterns for public safety improvement</a:t>
            </a:r>
          </a:p>
          <a:p>
            <a:pPr algn="l" marL="617263" indent="-308631" lvl="1">
              <a:lnSpc>
                <a:spcPts val="4002"/>
              </a:lnSpc>
              <a:buFont typeface="Arial"/>
              <a:buChar char="•"/>
            </a:pPr>
            <a:r>
              <a:rPr lang="en-US" b="true" sz="2859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Scope: </a:t>
            </a:r>
            <a:r>
              <a:rPr lang="en-US" sz="2859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Crimes reported in Chicago city in districts</a:t>
            </a:r>
          </a:p>
          <a:p>
            <a:pPr algn="l" marL="617263" indent="-308631" lvl="1">
              <a:lnSpc>
                <a:spcPts val="4002"/>
              </a:lnSpc>
              <a:buFont typeface="Arial"/>
              <a:buChar char="•"/>
            </a:pPr>
            <a:r>
              <a:rPr lang="en-US" b="true" sz="2859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Size: </a:t>
            </a:r>
            <a:r>
              <a:rPr lang="en-US" sz="2859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239,908 rows × 22 columns</a:t>
            </a:r>
          </a:p>
          <a:p>
            <a:pPr algn="l">
              <a:lnSpc>
                <a:spcPts val="400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70372"/>
            <a:chOff x="0" y="0"/>
            <a:chExt cx="5640482" cy="24152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15242"/>
            </a:xfrm>
            <a:custGeom>
              <a:avLst/>
              <a:gdLst/>
              <a:ahLst/>
              <a:cxnLst/>
              <a:rect r="r" b="b" t="t" l="l"/>
              <a:pathLst>
                <a:path h="2415242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15242"/>
                  </a:lnTo>
                  <a:lnTo>
                    <a:pt x="0" y="2415242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34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945822" y="7724549"/>
            <a:ext cx="2999208" cy="1000536"/>
          </a:xfrm>
          <a:custGeom>
            <a:avLst/>
            <a:gdLst/>
            <a:ahLst/>
            <a:cxnLst/>
            <a:rect r="r" b="b" t="t" l="l"/>
            <a:pathLst>
              <a:path h="1000536" w="2999208">
                <a:moveTo>
                  <a:pt x="0" y="0"/>
                </a:moveTo>
                <a:lnTo>
                  <a:pt x="2999207" y="0"/>
                </a:lnTo>
                <a:lnTo>
                  <a:pt x="2999207" y="1000536"/>
                </a:lnTo>
                <a:lnTo>
                  <a:pt x="0" y="1000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70816" y="7541827"/>
            <a:ext cx="2265288" cy="1325313"/>
          </a:xfrm>
          <a:custGeom>
            <a:avLst/>
            <a:gdLst/>
            <a:ahLst/>
            <a:cxnLst/>
            <a:rect r="r" b="b" t="t" l="l"/>
            <a:pathLst>
              <a:path h="1325313" w="2265288">
                <a:moveTo>
                  <a:pt x="0" y="0"/>
                </a:moveTo>
                <a:lnTo>
                  <a:pt x="2265288" y="0"/>
                </a:lnTo>
                <a:lnTo>
                  <a:pt x="2265288" y="1325313"/>
                </a:lnTo>
                <a:lnTo>
                  <a:pt x="0" y="1325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42975"/>
            <a:ext cx="8833451" cy="172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74"/>
              </a:lnSpc>
            </a:pPr>
            <a:r>
              <a:rPr lang="en-US" sz="10809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7358" y="2851676"/>
            <a:ext cx="15353284" cy="3663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0117" indent="-300058" lvl="1">
              <a:lnSpc>
                <a:spcPts val="3891"/>
              </a:lnSpc>
              <a:buFont typeface="Arial"/>
              <a:buChar char="•"/>
            </a:pPr>
            <a:r>
              <a:rPr lang="en-US" b="true" sz="2779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Name: </a:t>
            </a:r>
            <a:r>
              <a:rPr lang="en-US" sz="2779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Chicago crime dataset</a:t>
            </a:r>
          </a:p>
          <a:p>
            <a:pPr algn="l" marL="600117" indent="-300058" lvl="1">
              <a:lnSpc>
                <a:spcPts val="3891"/>
              </a:lnSpc>
              <a:buFont typeface="Arial"/>
              <a:buChar char="•"/>
            </a:pPr>
            <a:r>
              <a:rPr lang="en-US" b="true" sz="2779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Source</a:t>
            </a:r>
          </a:p>
          <a:p>
            <a:pPr algn="l" marL="941160" indent="-313720" lvl="2">
              <a:lnSpc>
                <a:spcPts val="3051"/>
              </a:lnSpc>
              <a:buFont typeface="Arial"/>
              <a:buChar char="⚬"/>
            </a:pPr>
            <a:r>
              <a:rPr lang="en-US" b="true" sz="2179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Chicago  Data Police </a:t>
            </a:r>
          </a:p>
          <a:p>
            <a:pPr algn="l" marL="941160" indent="-313720" lvl="2">
              <a:lnSpc>
                <a:spcPts val="3051"/>
              </a:lnSpc>
              <a:buFont typeface="Arial"/>
              <a:buChar char="⚬"/>
            </a:pPr>
            <a:r>
              <a:rPr lang="en-US" b="true" sz="2179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 Period: January 1, 2022 - December 31, 2022</a:t>
            </a:r>
          </a:p>
          <a:p>
            <a:pPr algn="l" marL="600117" indent="-300058" lvl="1">
              <a:lnSpc>
                <a:spcPts val="3891"/>
              </a:lnSpc>
              <a:buFont typeface="Arial"/>
              <a:buChar char="•"/>
            </a:pPr>
            <a:r>
              <a:rPr lang="en-US" b="true" sz="2779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Purpose: </a:t>
            </a:r>
            <a:r>
              <a:rPr lang="en-US" sz="2779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Analyze crime trends and patterns for public safety improvement</a:t>
            </a:r>
          </a:p>
          <a:p>
            <a:pPr algn="l" marL="600117" indent="-300058" lvl="1">
              <a:lnSpc>
                <a:spcPts val="3891"/>
              </a:lnSpc>
              <a:buFont typeface="Arial"/>
              <a:buChar char="•"/>
            </a:pPr>
            <a:r>
              <a:rPr lang="en-US" b="true" sz="2779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Scope: </a:t>
            </a:r>
            <a:r>
              <a:rPr lang="en-US" sz="2779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Crimes reported in Chicago city in districts</a:t>
            </a:r>
          </a:p>
          <a:p>
            <a:pPr algn="l" marL="600117" indent="-300058" lvl="1">
              <a:lnSpc>
                <a:spcPts val="3891"/>
              </a:lnSpc>
              <a:buFont typeface="Arial"/>
              <a:buChar char="•"/>
            </a:pPr>
            <a:r>
              <a:rPr lang="en-US" b="true" sz="2779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Size: </a:t>
            </a:r>
            <a:r>
              <a:rPr lang="en-US" sz="2779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239,908 rows × 22 columns</a:t>
            </a:r>
          </a:p>
          <a:p>
            <a:pPr algn="l">
              <a:lnSpc>
                <a:spcPts val="389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879677" y="1382171"/>
            <a:ext cx="8661387" cy="7832253"/>
          </a:xfrm>
          <a:custGeom>
            <a:avLst/>
            <a:gdLst/>
            <a:ahLst/>
            <a:cxnLst/>
            <a:rect r="r" b="b" t="t" l="l"/>
            <a:pathLst>
              <a:path h="7832253" w="8661387">
                <a:moveTo>
                  <a:pt x="0" y="0"/>
                </a:moveTo>
                <a:lnTo>
                  <a:pt x="8661388" y="0"/>
                </a:lnTo>
                <a:lnTo>
                  <a:pt x="8661388" y="7832253"/>
                </a:lnTo>
                <a:lnTo>
                  <a:pt x="0" y="78322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21" r="0" b="-232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30135" y="1315496"/>
            <a:ext cx="704954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7500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068118"/>
            <a:ext cx="1637804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</a:t>
            </a:r>
            <a:r>
              <a:rPr lang="en-US" sz="270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876"/>
            <a:ext cx="18288000" cy="10330876"/>
          </a:xfrm>
          <a:custGeom>
            <a:avLst/>
            <a:gdLst/>
            <a:ahLst/>
            <a:cxnLst/>
            <a:rect r="r" b="b" t="t" l="l"/>
            <a:pathLst>
              <a:path h="10330876" w="18288000">
                <a:moveTo>
                  <a:pt x="0" y="0"/>
                </a:moveTo>
                <a:lnTo>
                  <a:pt x="18288000" y="0"/>
                </a:lnTo>
                <a:lnTo>
                  <a:pt x="18288000" y="10330876"/>
                </a:lnTo>
                <a:lnTo>
                  <a:pt x="0" y="1033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38" r="0" b="-86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98073" y="595079"/>
            <a:ext cx="21416207" cy="9199350"/>
            <a:chOff x="0" y="0"/>
            <a:chExt cx="5640482" cy="2422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0482" cy="2422874"/>
            </a:xfrm>
            <a:custGeom>
              <a:avLst/>
              <a:gdLst/>
              <a:ahLst/>
              <a:cxnLst/>
              <a:rect r="r" b="b" t="t" l="l"/>
              <a:pathLst>
                <a:path h="2422874" w="5640482">
                  <a:moveTo>
                    <a:pt x="0" y="0"/>
                  </a:moveTo>
                  <a:lnTo>
                    <a:pt x="5640482" y="0"/>
                  </a:lnTo>
                  <a:lnTo>
                    <a:pt x="5640482" y="2422874"/>
                  </a:lnTo>
                  <a:lnTo>
                    <a:pt x="0" y="2422874"/>
                  </a:lnTo>
                  <a:close/>
                </a:path>
              </a:pathLst>
            </a:custGeom>
            <a:solidFill>
              <a:srgbClr val="FEFE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640482" cy="244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3889115" y="2902711"/>
          <a:ext cx="11619378" cy="6415694"/>
        </p:xfrm>
        <a:graphic>
          <a:graphicData uri="http://schemas.openxmlformats.org/drawingml/2006/table">
            <a:tbl>
              <a:tblPr/>
              <a:tblGrid>
                <a:gridCol w="3873126"/>
                <a:gridCol w="3873126"/>
                <a:gridCol w="3873126"/>
              </a:tblGrid>
              <a:tr h="8815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Column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Example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8815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Incident occurrence 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2023-07-15 14:35:00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74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Primary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Primary crime 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Theft, Battery, Assault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52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Subcategory of the primary description.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Over 500$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87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Domestic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Whether incident was domestic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True / False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11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Arrest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Whether arrest was made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True / False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830135" y="1315496"/>
            <a:ext cx="704954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7500">
                <a:solidFill>
                  <a:srgbClr val="010101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068118"/>
            <a:ext cx="1637804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</a:t>
            </a:r>
            <a:r>
              <a:rPr lang="en-US" sz="270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DAG0ErC4Ico</dc:identifier>
  <dcterms:modified xsi:type="dcterms:W3CDTF">2011-08-01T06:04:30Z</dcterms:modified>
  <cp:revision>1</cp:revision>
  <dc:title>Colorful Location Simple Minimalist Elegant Basic Maps Presentation</dc:title>
</cp:coreProperties>
</file>